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10" r:id="rId2"/>
    <p:sldId id="258" r:id="rId3"/>
    <p:sldId id="298" r:id="rId4"/>
    <p:sldId id="259" r:id="rId5"/>
    <p:sldId id="260" r:id="rId6"/>
    <p:sldId id="307" r:id="rId7"/>
    <p:sldId id="302" r:id="rId8"/>
    <p:sldId id="303" r:id="rId9"/>
    <p:sldId id="262" r:id="rId10"/>
    <p:sldId id="263" r:id="rId11"/>
    <p:sldId id="308" r:id="rId12"/>
    <p:sldId id="265" r:id="rId13"/>
    <p:sldId id="267" r:id="rId14"/>
    <p:sldId id="268" r:id="rId15"/>
    <p:sldId id="269" r:id="rId16"/>
    <p:sldId id="304" r:id="rId17"/>
    <p:sldId id="309" r:id="rId18"/>
    <p:sldId id="271" r:id="rId19"/>
    <p:sldId id="272" r:id="rId20"/>
    <p:sldId id="273" r:id="rId21"/>
    <p:sldId id="299" r:id="rId22"/>
    <p:sldId id="274" r:id="rId23"/>
    <p:sldId id="275" r:id="rId24"/>
    <p:sldId id="276" r:id="rId25"/>
    <p:sldId id="277" r:id="rId26"/>
    <p:sldId id="278" r:id="rId27"/>
    <p:sldId id="279" r:id="rId28"/>
    <p:sldId id="280" r:id="rId29"/>
    <p:sldId id="301" r:id="rId30"/>
    <p:sldId id="281" r:id="rId31"/>
    <p:sldId id="282" r:id="rId32"/>
    <p:sldId id="283" r:id="rId33"/>
    <p:sldId id="284" r:id="rId34"/>
    <p:sldId id="285" r:id="rId35"/>
    <p:sldId id="286" r:id="rId36"/>
    <p:sldId id="287" r:id="rId37"/>
    <p:sldId id="288" r:id="rId38"/>
    <p:sldId id="289" r:id="rId39"/>
    <p:sldId id="290" r:id="rId40"/>
    <p:sldId id="291" r:id="rId41"/>
    <p:sldId id="293" r:id="rId42"/>
    <p:sldId id="295" r:id="rId43"/>
    <p:sldId id="29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18" autoAdjust="0"/>
  </p:normalViewPr>
  <p:slideViewPr>
    <p:cSldViewPr>
      <p:cViewPr>
        <p:scale>
          <a:sx n="68" d="100"/>
          <a:sy n="68" d="100"/>
        </p:scale>
        <p:origin x="196"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262BAA-5700-430E-868A-BB8D821D7871}" type="datetimeFigureOut">
              <a:rPr lang="en-US" smtClean="0"/>
              <a:t>5/25/2019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7AE941-05E1-4DB0-AAE8-3A105A455729}" type="slidenum">
              <a:rPr lang="en-US" smtClean="0"/>
              <a:t>‹#›</a:t>
            </a:fld>
            <a:endParaRPr lang="en-US"/>
          </a:p>
        </p:txBody>
      </p:sp>
    </p:spTree>
    <p:extLst>
      <p:ext uri="{BB962C8B-B14F-4D97-AF65-F5344CB8AC3E}">
        <p14:creationId xmlns:p14="http://schemas.microsoft.com/office/powerpoint/2010/main" val="563663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7AE941-05E1-4DB0-AAE8-3A105A455729}" type="slidenum">
              <a:rPr lang="en-US" smtClean="0"/>
              <a:t>2</a:t>
            </a:fld>
            <a:endParaRPr lang="en-US"/>
          </a:p>
        </p:txBody>
      </p:sp>
    </p:spTree>
    <p:extLst>
      <p:ext uri="{BB962C8B-B14F-4D97-AF65-F5344CB8AC3E}">
        <p14:creationId xmlns:p14="http://schemas.microsoft.com/office/powerpoint/2010/main" val="428258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7AE941-05E1-4DB0-AAE8-3A105A455729}" type="slidenum">
              <a:rPr lang="en-US" smtClean="0"/>
              <a:t>10</a:t>
            </a:fld>
            <a:endParaRPr lang="en-US"/>
          </a:p>
        </p:txBody>
      </p:sp>
    </p:spTree>
    <p:extLst>
      <p:ext uri="{BB962C8B-B14F-4D97-AF65-F5344CB8AC3E}">
        <p14:creationId xmlns:p14="http://schemas.microsoft.com/office/powerpoint/2010/main" val="45404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7AE941-05E1-4DB0-AAE8-3A105A455729}" type="slidenum">
              <a:rPr lang="en-US" smtClean="0"/>
              <a:t>21</a:t>
            </a:fld>
            <a:endParaRPr lang="en-US"/>
          </a:p>
        </p:txBody>
      </p:sp>
    </p:spTree>
    <p:extLst>
      <p:ext uri="{BB962C8B-B14F-4D97-AF65-F5344CB8AC3E}">
        <p14:creationId xmlns:p14="http://schemas.microsoft.com/office/powerpoint/2010/main" val="1904094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92E1A7-7FF3-4C3C-B094-D49BBBE7566B}" type="datetimeFigureOut">
              <a:rPr lang="en-US" smtClean="0"/>
              <a:t>5/25/2019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146380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92E1A7-7FF3-4C3C-B094-D49BBBE7566B}" type="datetimeFigureOut">
              <a:rPr lang="en-US" smtClean="0"/>
              <a:t>5/25/2019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2282630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92E1A7-7FF3-4C3C-B094-D49BBBE7566B}" type="datetimeFigureOut">
              <a:rPr lang="en-US" smtClean="0"/>
              <a:t>5/25/2019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1466636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92E1A7-7FF3-4C3C-B094-D49BBBE7566B}" type="datetimeFigureOut">
              <a:rPr lang="en-US" smtClean="0"/>
              <a:t>5/25/2019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1351212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92E1A7-7FF3-4C3C-B094-D49BBBE7566B}" type="datetimeFigureOut">
              <a:rPr lang="en-US" smtClean="0"/>
              <a:t>5/25/2019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318009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92E1A7-7FF3-4C3C-B094-D49BBBE7566B}" type="datetimeFigureOut">
              <a:rPr lang="en-US" smtClean="0"/>
              <a:t>5/25/2019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3676428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92E1A7-7FF3-4C3C-B094-D49BBBE7566B}" type="datetimeFigureOut">
              <a:rPr lang="en-US" smtClean="0"/>
              <a:t>5/25/2019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368710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92E1A7-7FF3-4C3C-B094-D49BBBE7566B}" type="datetimeFigureOut">
              <a:rPr lang="en-US" smtClean="0"/>
              <a:t>5/25/2019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71967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2E1A7-7FF3-4C3C-B094-D49BBBE7566B}" type="datetimeFigureOut">
              <a:rPr lang="en-US" smtClean="0"/>
              <a:t>5/25/2019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23539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92E1A7-7FF3-4C3C-B094-D49BBBE7566B}" type="datetimeFigureOut">
              <a:rPr lang="en-US" smtClean="0"/>
              <a:t>5/25/2019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3663165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92E1A7-7FF3-4C3C-B094-D49BBBE7566B}" type="datetimeFigureOut">
              <a:rPr lang="en-US" smtClean="0"/>
              <a:t>5/25/2019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7916C-F172-4291-B4D0-B0D36C45A78B}" type="slidenum">
              <a:rPr lang="en-US" smtClean="0"/>
              <a:t>‹#›</a:t>
            </a:fld>
            <a:endParaRPr lang="en-US"/>
          </a:p>
        </p:txBody>
      </p:sp>
    </p:spTree>
    <p:extLst>
      <p:ext uri="{BB962C8B-B14F-4D97-AF65-F5344CB8AC3E}">
        <p14:creationId xmlns:p14="http://schemas.microsoft.com/office/powerpoint/2010/main" val="166799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92E1A7-7FF3-4C3C-B094-D49BBBE7566B}" type="datetimeFigureOut">
              <a:rPr lang="en-US" smtClean="0"/>
              <a:t>5/25/2019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7916C-F172-4291-B4D0-B0D36C45A78B}" type="slidenum">
              <a:rPr lang="en-US" smtClean="0"/>
              <a:t>‹#›</a:t>
            </a:fld>
            <a:endParaRPr lang="en-US"/>
          </a:p>
        </p:txBody>
      </p:sp>
    </p:spTree>
    <p:extLst>
      <p:ext uri="{BB962C8B-B14F-4D97-AF65-F5344CB8AC3E}">
        <p14:creationId xmlns:p14="http://schemas.microsoft.com/office/powerpoint/2010/main" val="3585191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139a0c2e83ed36bddbe5-4d6c15be709d05f5d1df3f197dcb5a4e.ssl.cf2.rackcdn.com/uploaded/f/0e8135075_1544106898_familyworship-artic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 y="0"/>
            <a:ext cx="922543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ctrTitle"/>
          </p:nvPr>
        </p:nvSpPr>
        <p:spPr>
          <a:xfrm>
            <a:off x="685800" y="2209800"/>
            <a:ext cx="7772400" cy="2362200"/>
          </a:xfrm>
        </p:spPr>
        <p:txBody>
          <a:bodyPr>
            <a:normAutofit fontScale="90000"/>
          </a:bodyPr>
          <a:lstStyle/>
          <a:p>
            <a:pPr algn="l"/>
            <a:br>
              <a:rPr lang="es-MX" sz="5300" b="1" dirty="0">
                <a:solidFill>
                  <a:schemeClr val="bg1"/>
                </a:solidFill>
                <a:effectLst>
                  <a:outerShdw blurRad="38100" dist="38100" dir="2700000" algn="tl">
                    <a:srgbClr val="000000">
                      <a:alpha val="43137"/>
                    </a:srgbClr>
                  </a:outerShdw>
                </a:effectLst>
              </a:rPr>
            </a:br>
            <a:r>
              <a:rPr lang="es-MX" sz="5300" b="1" dirty="0">
                <a:solidFill>
                  <a:schemeClr val="bg1"/>
                </a:solidFill>
                <a:effectLst>
                  <a:outerShdw blurRad="38100" dist="38100" dir="2700000" algn="tl">
                    <a:srgbClr val="000000">
                      <a:alpha val="43137"/>
                    </a:srgbClr>
                  </a:outerShdw>
                </a:effectLst>
              </a:rPr>
              <a:t>Adoración Familiar…</a:t>
            </a:r>
            <a:br>
              <a:rPr lang="es-MX" sz="5300" b="1" dirty="0">
                <a:solidFill>
                  <a:schemeClr val="bg1"/>
                </a:solidFill>
                <a:effectLst>
                  <a:outerShdw blurRad="38100" dist="38100" dir="2700000" algn="tl">
                    <a:srgbClr val="000000">
                      <a:alpha val="43137"/>
                    </a:srgbClr>
                  </a:outerShdw>
                </a:effectLst>
              </a:rPr>
            </a:br>
            <a:br>
              <a:rPr lang="es-MX" sz="5300" b="1" dirty="0">
                <a:solidFill>
                  <a:schemeClr val="bg1"/>
                </a:solidFill>
                <a:effectLst>
                  <a:outerShdw blurRad="38100" dist="38100" dir="2700000" algn="tl">
                    <a:srgbClr val="000000">
                      <a:alpha val="43137"/>
                    </a:srgbClr>
                  </a:outerShdw>
                </a:effectLst>
              </a:rPr>
            </a:br>
            <a:br>
              <a:rPr lang="es-MX" sz="5300" b="1" dirty="0">
                <a:solidFill>
                  <a:schemeClr val="bg1"/>
                </a:solidFill>
                <a:effectLst>
                  <a:outerShdw blurRad="38100" dist="38100" dir="2700000" algn="tl">
                    <a:srgbClr val="000000">
                      <a:alpha val="43137"/>
                    </a:srgbClr>
                  </a:outerShdw>
                </a:effectLst>
              </a:rPr>
            </a:br>
            <a:r>
              <a:rPr lang="es-MX" sz="5300" b="1" dirty="0">
                <a:solidFill>
                  <a:schemeClr val="bg1"/>
                </a:solidFill>
                <a:effectLst>
                  <a:outerShdw blurRad="38100" dist="38100" dir="2700000" algn="tl">
                    <a:srgbClr val="000000">
                      <a:alpha val="43137"/>
                    </a:srgbClr>
                  </a:outerShdw>
                </a:effectLst>
              </a:rPr>
              <a:t>               en el hogar Cristiano</a:t>
            </a:r>
            <a:br>
              <a:rPr lang="es-MX" dirty="0">
                <a:solidFill>
                  <a:schemeClr val="bg1"/>
                </a:solidFill>
                <a:effectLst>
                  <a:outerShdw blurRad="38100" dist="38100" dir="2700000" algn="tl">
                    <a:srgbClr val="000000">
                      <a:alpha val="43137"/>
                    </a:srgbClr>
                  </a:outerShdw>
                </a:effectLst>
              </a:rPr>
            </a:br>
            <a:r>
              <a:rPr lang="es-MX" b="1" dirty="0">
                <a:solidFill>
                  <a:schemeClr val="bg1"/>
                </a:solidFill>
                <a:effectLst>
                  <a:outerShdw blurRad="38100" dist="38100" dir="2700000" algn="tl">
                    <a:srgbClr val="000000">
                      <a:alpha val="43137"/>
                    </a:srgbClr>
                  </a:outerShdw>
                </a:effectLst>
              </a:rPr>
              <a:t> </a:t>
            </a:r>
            <a:br>
              <a:rPr lang="es-MX" b="1" dirty="0">
                <a:solidFill>
                  <a:schemeClr val="bg1"/>
                </a:solidFill>
                <a:effectLst>
                  <a:outerShdw blurRad="38100" dist="38100" dir="2700000" algn="tl">
                    <a:srgbClr val="000000">
                      <a:alpha val="43137"/>
                    </a:srgbClr>
                  </a:outerShdw>
                </a:effectLst>
              </a:rPr>
            </a:br>
            <a:br>
              <a:rPr lang="es-MX" b="1" dirty="0">
                <a:solidFill>
                  <a:schemeClr val="bg1"/>
                </a:solidFill>
                <a:effectLst>
                  <a:outerShdw blurRad="38100" dist="38100" dir="2700000" algn="tl">
                    <a:srgbClr val="000000">
                      <a:alpha val="43137"/>
                    </a:srgbClr>
                  </a:outerShdw>
                </a:effectLst>
              </a:rPr>
            </a:br>
            <a:br>
              <a:rPr lang="es-MX" dirty="0">
                <a:solidFill>
                  <a:schemeClr val="bg1"/>
                </a:solidFill>
                <a:effectLst>
                  <a:outerShdw blurRad="38100" dist="38100" dir="2700000" algn="tl">
                    <a:srgbClr val="000000">
                      <a:alpha val="43137"/>
                    </a:srgbClr>
                  </a:outerShdw>
                </a:effectLst>
              </a:rPr>
            </a:br>
            <a:r>
              <a:rPr lang="es-MX" b="1" dirty="0">
                <a:solidFill>
                  <a:schemeClr val="bg1"/>
                </a:solidFill>
                <a:effectLst>
                  <a:outerShdw blurRad="38100" dist="38100" dir="2700000" algn="tl">
                    <a:srgbClr val="000000">
                      <a:alpha val="43137"/>
                    </a:srgbClr>
                  </a:outerShdw>
                </a:effectLst>
              </a:rPr>
              <a:t>                   </a:t>
            </a:r>
            <a:r>
              <a:rPr lang="es-MX" b="1" dirty="0" err="1">
                <a:solidFill>
                  <a:schemeClr val="bg1"/>
                </a:solidFill>
                <a:effectLst>
                  <a:outerShdw blurRad="38100" dist="38100" dir="2700000" algn="tl">
                    <a:srgbClr val="000000">
                      <a:alpha val="43137"/>
                    </a:srgbClr>
                  </a:outerShdw>
                </a:effectLst>
              </a:rPr>
              <a:t>Children</a:t>
            </a:r>
            <a:r>
              <a:rPr lang="es-MX" b="1" dirty="0">
                <a:solidFill>
                  <a:schemeClr val="bg1"/>
                </a:solidFill>
                <a:effectLst>
                  <a:outerShdw blurRad="38100" dist="38100" dir="2700000" algn="tl">
                    <a:srgbClr val="000000">
                      <a:alpha val="43137"/>
                    </a:srgbClr>
                  </a:outerShdw>
                </a:effectLst>
              </a:rPr>
              <a:t> </a:t>
            </a:r>
            <a:r>
              <a:rPr lang="es-MX" b="1" dirty="0" err="1">
                <a:solidFill>
                  <a:schemeClr val="bg1"/>
                </a:solidFill>
                <a:effectLst>
                  <a:outerShdw blurRad="38100" dist="38100" dir="2700000" algn="tl">
                    <a:srgbClr val="000000">
                      <a:alpha val="43137"/>
                    </a:srgbClr>
                  </a:outerShdw>
                </a:effectLst>
              </a:rPr>
              <a:t>Bible</a:t>
            </a:r>
            <a:r>
              <a:rPr lang="es-MX" b="1" dirty="0">
                <a:solidFill>
                  <a:schemeClr val="bg1"/>
                </a:solidFill>
                <a:effectLst>
                  <a:outerShdw blurRad="38100" dist="38100" dir="2700000" algn="tl">
                    <a:srgbClr val="000000">
                      <a:alpha val="43137"/>
                    </a:srgbClr>
                  </a:outerShdw>
                </a:effectLst>
              </a:rPr>
              <a:t> </a:t>
            </a:r>
            <a:r>
              <a:rPr lang="es-MX" b="1" dirty="0" err="1">
                <a:solidFill>
                  <a:schemeClr val="bg1"/>
                </a:solidFill>
                <a:effectLst>
                  <a:outerShdw blurRad="38100" dist="38100" dir="2700000" algn="tl">
                    <a:srgbClr val="000000">
                      <a:alpha val="43137"/>
                    </a:srgbClr>
                  </a:outerShdw>
                </a:effectLst>
              </a:rPr>
              <a:t>Fellowship</a:t>
            </a:r>
            <a:br>
              <a:rPr lang="es-MX" dirty="0">
                <a:solidFill>
                  <a:schemeClr val="bg1"/>
                </a:solidFill>
                <a:effectLst>
                  <a:outerShdw blurRad="38100" dist="38100" dir="2700000" algn="tl">
                    <a:srgbClr val="000000">
                      <a:alpha val="43137"/>
                    </a:srgbClr>
                  </a:outerShdw>
                </a:effectLst>
              </a:rPr>
            </a:br>
            <a:r>
              <a:rPr lang="es-MX" b="1" dirty="0">
                <a:solidFill>
                  <a:schemeClr val="bg1"/>
                </a:solidFill>
                <a:effectLst>
                  <a:outerShdw blurRad="38100" dist="38100" dir="2700000" algn="tl">
                    <a:srgbClr val="000000">
                      <a:alpha val="43137"/>
                    </a:srgbClr>
                  </a:outerShdw>
                </a:effectLst>
              </a:rPr>
              <a:t>	                                   Isaac Y Choi</a:t>
            </a:r>
            <a:br>
              <a:rPr lang="es-MX" dirty="0">
                <a:solidFill>
                  <a:schemeClr val="bg1"/>
                </a:solidFill>
                <a:effectLst>
                  <a:outerShdw blurRad="38100" dist="38100" dir="2700000" algn="tl">
                    <a:srgbClr val="000000">
                      <a:alpha val="43137"/>
                    </a:srgbClr>
                  </a:outerShdw>
                </a:effectLst>
              </a:rPr>
            </a:br>
            <a:endParaRPr lang="es-MX"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502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9144000" cy="6553200"/>
          </a:xfrm>
        </p:spPr>
        <p:txBody>
          <a:bodyPr>
            <a:normAutofit fontScale="85000" lnSpcReduction="10000"/>
          </a:bodyPr>
          <a:lstStyle/>
          <a:p>
            <a:pPr marL="0" indent="0">
              <a:buNone/>
            </a:pPr>
            <a:r>
              <a:rPr lang="es-ES" b="1" dirty="0">
                <a:latin typeface="Arial" panose="020B0604020202020204" pitchFamily="34" charset="0"/>
                <a:cs typeface="Arial" panose="020B0604020202020204" pitchFamily="34" charset="0"/>
              </a:rPr>
              <a:t>2) </a:t>
            </a:r>
            <a:r>
              <a:rPr lang="es-ES" b="1" u="sng" dirty="0">
                <a:latin typeface="Arial" panose="020B0604020202020204" pitchFamily="34" charset="0"/>
                <a:cs typeface="Arial" panose="020B0604020202020204" pitchFamily="34" charset="0"/>
              </a:rPr>
              <a:t>La adoración corporativa</a:t>
            </a:r>
            <a:r>
              <a:rPr lang="es-ES" b="1" dirty="0">
                <a:latin typeface="Arial" panose="020B0604020202020204" pitchFamily="34" charset="0"/>
                <a:cs typeface="Arial" panose="020B0604020202020204" pitchFamily="34" charset="0"/>
              </a:rPr>
              <a:t> es adoración pública, comunal y congregacional. Nuestro lazo común es nuestra unión en Cristo, nuestro Salvador.
</a:t>
            </a:r>
          </a:p>
          <a:p>
            <a:pPr marL="0" indent="0">
              <a:buNone/>
            </a:pPr>
            <a:r>
              <a:rPr lang="es-ES" dirty="0">
                <a:latin typeface="Arial" panose="020B0604020202020204" pitchFamily="34" charset="0"/>
                <a:cs typeface="Arial" panose="020B0604020202020204" pitchFamily="34" charset="0"/>
              </a:rPr>
              <a:t>Hay una naturaleza </a:t>
            </a:r>
            <a:r>
              <a:rPr lang="es-ES" u="sng" dirty="0">
                <a:latin typeface="Arial" panose="020B0604020202020204" pitchFamily="34" charset="0"/>
                <a:cs typeface="Arial" panose="020B0604020202020204" pitchFamily="34" charset="0"/>
              </a:rPr>
              <a:t>corporativa en nuestra fe</a:t>
            </a:r>
            <a:r>
              <a:rPr lang="es-ES" dirty="0">
                <a:latin typeface="Arial" panose="020B0604020202020204" pitchFamily="34" charset="0"/>
                <a:cs typeface="Arial" panose="020B0604020202020204" pitchFamily="34" charset="0"/>
              </a:rPr>
              <a:t>.</a:t>
            </a: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1Pe 5:2, </a:t>
            </a:r>
            <a:r>
              <a:rPr lang="es-ES" dirty="0" err="1">
                <a:latin typeface="Arial" panose="020B0604020202020204" pitchFamily="34" charset="0"/>
                <a:cs typeface="Arial" panose="020B0604020202020204" pitchFamily="34" charset="0"/>
              </a:rPr>
              <a:t>Jn</a:t>
            </a:r>
            <a:r>
              <a:rPr lang="es-ES" dirty="0">
                <a:latin typeface="Arial" panose="020B0604020202020204" pitchFamily="34" charset="0"/>
                <a:cs typeface="Arial" panose="020B0604020202020204" pitchFamily="34" charset="0"/>
              </a:rPr>
              <a:t> 10:16---Sean pastores del rebaño de Dios
</a:t>
            </a:r>
            <a:r>
              <a:rPr lang="es-ES" dirty="0" err="1">
                <a:latin typeface="Arial" panose="020B0604020202020204" pitchFamily="34" charset="0"/>
                <a:cs typeface="Arial" panose="020B0604020202020204" pitchFamily="34" charset="0"/>
              </a:rPr>
              <a:t>Ef</a:t>
            </a:r>
            <a:r>
              <a:rPr lang="es-ES" dirty="0">
                <a:latin typeface="Arial" panose="020B0604020202020204" pitchFamily="34" charset="0"/>
                <a:cs typeface="Arial" panose="020B0604020202020204" pitchFamily="34" charset="0"/>
              </a:rPr>
              <a:t> 5, </a:t>
            </a:r>
            <a:r>
              <a:rPr lang="es-ES" dirty="0" err="1">
                <a:latin typeface="Arial" panose="020B0604020202020204" pitchFamily="34" charset="0"/>
                <a:cs typeface="Arial" panose="020B0604020202020204" pitchFamily="34" charset="0"/>
              </a:rPr>
              <a:t>Ap</a:t>
            </a:r>
            <a:r>
              <a:rPr lang="es-ES" dirty="0">
                <a:latin typeface="Arial" panose="020B0604020202020204" pitchFamily="34" charset="0"/>
                <a:cs typeface="Arial" panose="020B0604020202020204" pitchFamily="34" charset="0"/>
              </a:rPr>
              <a:t> 19 –---La "novia" de Cristo
1Co 12:12----Somos un cuerpo con muchas partes
</a:t>
            </a:r>
            <a:r>
              <a:rPr lang="es-ES" dirty="0" err="1">
                <a:latin typeface="Arial" panose="020B0604020202020204" pitchFamily="34" charset="0"/>
                <a:cs typeface="Arial" panose="020B0604020202020204" pitchFamily="34" charset="0"/>
              </a:rPr>
              <a:t>Ef</a:t>
            </a:r>
            <a:r>
              <a:rPr lang="es-ES" dirty="0">
                <a:latin typeface="Arial" panose="020B0604020202020204" pitchFamily="34" charset="0"/>
                <a:cs typeface="Arial" panose="020B0604020202020204" pitchFamily="34" charset="0"/>
              </a:rPr>
              <a:t> 2:21 –-Estamos creciendo para ser un santo templo
He 10:25-----No dejemos de congregarnos</a:t>
            </a:r>
            <a:endParaRPr lang="es-ES" sz="1000"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
Por lo tanto, es natural que cuando nos reunimos, ofrecemos adoración a nuestro Dios viviente.</a:t>
            </a:r>
            <a:br>
              <a:rPr lang="es-ES" b="1" dirty="0">
                <a:latin typeface="Arial" panose="020B0604020202020204" pitchFamily="34" charset="0"/>
                <a:cs typeface="Arial" panose="020B0604020202020204" pitchFamily="34" charset="0"/>
              </a:rPr>
            </a:br>
            <a:r>
              <a:rPr lang="es-ES" b="1"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32551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35763"/>
          </a:xfrm>
        </p:spPr>
        <p:txBody>
          <a:bodyPr>
            <a:normAutofit fontScale="85000" lnSpcReduction="20000"/>
          </a:bodyPr>
          <a:lstStyle/>
          <a:p>
            <a:pPr marL="0" indent="0">
              <a:buNone/>
            </a:pPr>
            <a:r>
              <a:rPr lang="es-ES" b="1" dirty="0">
                <a:latin typeface="Arial" panose="020B0604020202020204" pitchFamily="34" charset="0"/>
                <a:cs typeface="Arial" panose="020B0604020202020204" pitchFamily="34" charset="0"/>
              </a:rPr>
              <a:t>3) La adoración familiar es un alto llamamiento, porque mientras es una de las maneras más agradables que una familia comparte juntos:</a:t>
            </a:r>
            <a:endParaRPr lang="es-ES" sz="1000" b="1" dirty="0">
              <a:latin typeface="Arial" panose="020B0604020202020204" pitchFamily="34" charset="0"/>
              <a:cs typeface="Arial" panose="020B0604020202020204" pitchFamily="34" charset="0"/>
            </a:endParaRPr>
          </a:p>
          <a:p>
            <a:pPr marL="0" indent="0">
              <a:buNone/>
            </a:pPr>
            <a:endParaRPr lang="es-ES" b="1" dirty="0">
              <a:latin typeface="Arial" panose="020B0604020202020204" pitchFamily="34" charset="0"/>
              <a:cs typeface="Arial" panose="020B0604020202020204" pitchFamily="34" charset="0"/>
            </a:endParaRPr>
          </a:p>
          <a:p>
            <a:r>
              <a:rPr lang="es-ES" dirty="0">
                <a:latin typeface="Arial" panose="020B0604020202020204" pitchFamily="34" charset="0"/>
                <a:cs typeface="Arial" panose="020B0604020202020204" pitchFamily="34" charset="0"/>
              </a:rPr>
              <a:t>Es </a:t>
            </a:r>
            <a:r>
              <a:rPr lang="es-ES" u="sng" dirty="0">
                <a:latin typeface="Arial" panose="020B0604020202020204" pitchFamily="34" charset="0"/>
                <a:cs typeface="Arial" panose="020B0604020202020204" pitchFamily="34" charset="0"/>
              </a:rPr>
              <a:t>vital para el desarrollo espiritual de padres e hijos</a:t>
            </a:r>
            <a:r>
              <a:rPr lang="es-ES" dirty="0">
                <a:latin typeface="Arial" panose="020B0604020202020204" pitchFamily="34" charset="0"/>
                <a:cs typeface="Arial" panose="020B0604020202020204" pitchFamily="34" charset="0"/>
              </a:rPr>
              <a:t>.
Tiene el </a:t>
            </a:r>
            <a:r>
              <a:rPr lang="es-ES" u="sng" dirty="0">
                <a:latin typeface="Arial" panose="020B0604020202020204" pitchFamily="34" charset="0"/>
                <a:cs typeface="Arial" panose="020B0604020202020204" pitchFamily="34" charset="0"/>
              </a:rPr>
              <a:t>maravilloso efecto de centrar nuestros hogares en Cristo.</a:t>
            </a:r>
            <a:r>
              <a:rPr lang="es-ES" dirty="0">
                <a:latin typeface="Arial" panose="020B0604020202020204" pitchFamily="34" charset="0"/>
                <a:cs typeface="Arial" panose="020B0604020202020204" pitchFamily="34" charset="0"/>
              </a:rPr>
              <a:t>
Dirige a nuestros hijos a </a:t>
            </a:r>
            <a:r>
              <a:rPr lang="es-ES" u="sng" dirty="0">
                <a:latin typeface="Arial" panose="020B0604020202020204" pitchFamily="34" charset="0"/>
                <a:cs typeface="Arial" panose="020B0604020202020204" pitchFamily="34" charset="0"/>
              </a:rPr>
              <a:t>buscar a Cristo diariamente</a:t>
            </a:r>
            <a:r>
              <a:rPr lang="es-ES" dirty="0">
                <a:latin typeface="Arial" panose="020B0604020202020204" pitchFamily="34" charset="0"/>
                <a:cs typeface="Arial" panose="020B0604020202020204" pitchFamily="34" charset="0"/>
              </a:rPr>
              <a:t>.
Comenzará a transformar </a:t>
            </a:r>
            <a:r>
              <a:rPr lang="es-ES" u="sng" dirty="0">
                <a:latin typeface="Arial" panose="020B0604020202020204" pitchFamily="34" charset="0"/>
                <a:cs typeface="Arial" panose="020B0604020202020204" pitchFamily="34" charset="0"/>
              </a:rPr>
              <a:t>sus acciones, pensamientos y palabras a través de este tiempo fiel a diario.</a:t>
            </a:r>
            <a:r>
              <a:rPr lang="es-ES" dirty="0">
                <a:latin typeface="Arial" panose="020B0604020202020204" pitchFamily="34" charset="0"/>
                <a:cs typeface="Arial" panose="020B0604020202020204" pitchFamily="34" charset="0"/>
              </a:rPr>
              <a:t>
Es un </a:t>
            </a:r>
            <a:r>
              <a:rPr lang="es-ES" u="sng" dirty="0">
                <a:latin typeface="Arial" panose="020B0604020202020204" pitchFamily="34" charset="0"/>
                <a:cs typeface="Arial" panose="020B0604020202020204" pitchFamily="34" charset="0"/>
              </a:rPr>
              <a:t>estandarte viviente que habla más fuerte que cualquier grabado en la pared que proclama</a:t>
            </a:r>
            <a:r>
              <a:rPr lang="es-ES" dirty="0">
                <a:latin typeface="Arial" panose="020B0604020202020204" pitchFamily="34" charset="0"/>
                <a:cs typeface="Arial" panose="020B0604020202020204" pitchFamily="34" charset="0"/>
              </a:rPr>
              <a:t>: </a:t>
            </a:r>
            <a:endParaRPr lang="es-ES" sz="1000"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
  "En cuanto a mí y a mi casa, serviremos al Señor."    
  (Jos 24:15b)
</a:t>
            </a:r>
            <a:endParaRPr lang="en-US" dirty="0"/>
          </a:p>
        </p:txBody>
      </p:sp>
    </p:spTree>
    <p:extLst>
      <p:ext uri="{BB962C8B-B14F-4D97-AF65-F5344CB8AC3E}">
        <p14:creationId xmlns:p14="http://schemas.microsoft.com/office/powerpoint/2010/main" val="2574887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es-ES" b="1" dirty="0">
                <a:latin typeface="Arial" panose="020B0604020202020204" pitchFamily="34" charset="0"/>
                <a:cs typeface="Arial" panose="020B0604020202020204" pitchFamily="34" charset="0"/>
              </a:rPr>
              <a:t>2. Adoración familiar en la Biblia
</a:t>
            </a:r>
            <a:endParaRPr lang="en-US" dirty="0"/>
          </a:p>
        </p:txBody>
      </p:sp>
      <p:sp>
        <p:nvSpPr>
          <p:cNvPr id="5" name="Content Placeholder 4"/>
          <p:cNvSpPr>
            <a:spLocks noGrp="1"/>
          </p:cNvSpPr>
          <p:nvPr>
            <p:ph idx="1"/>
          </p:nvPr>
        </p:nvSpPr>
        <p:spPr>
          <a:xfrm>
            <a:off x="457200" y="1219200"/>
            <a:ext cx="8686800" cy="5638800"/>
          </a:xfrm>
        </p:spPr>
        <p:txBody>
          <a:bodyPr>
            <a:normAutofit fontScale="85000" lnSpcReduction="20000"/>
          </a:bodyPr>
          <a:lstStyle/>
          <a:p>
            <a:pPr marL="0" indent="0">
              <a:buNone/>
            </a:pPr>
            <a:r>
              <a:rPr lang="es-ES" u="sng" dirty="0">
                <a:latin typeface="Arial" panose="020B0604020202020204" pitchFamily="34" charset="0"/>
                <a:cs typeface="Arial" panose="020B0604020202020204" pitchFamily="34" charset="0"/>
              </a:rPr>
              <a:t>La iglesia original era la iglesia familiar, y el culto original era la adoración familiar.
</a:t>
            </a:r>
          </a:p>
          <a:p>
            <a:r>
              <a:rPr lang="es-ES" dirty="0">
                <a:latin typeface="Arial" panose="020B0604020202020204" pitchFamily="34" charset="0"/>
                <a:cs typeface="Arial" panose="020B0604020202020204" pitchFamily="34" charset="0"/>
              </a:rPr>
              <a:t>Gen 4:26----Invocar el nombre del Señor
Gen 18:19----Dirigir nuestros hijos y hogar</a:t>
            </a:r>
          </a:p>
          <a:p>
            <a:r>
              <a:rPr lang="es-ES" dirty="0">
                <a:latin typeface="Arial" panose="020B0604020202020204" pitchFamily="34" charset="0"/>
                <a:cs typeface="Arial" panose="020B0604020202020204" pitchFamily="34" charset="0"/>
              </a:rPr>
              <a:t>Jos 24:15----Servir al Señor 
Job 1:5---Ofrendar por los hijos
</a:t>
            </a:r>
            <a:r>
              <a:rPr lang="es-ES" dirty="0" err="1">
                <a:latin typeface="Arial" panose="020B0604020202020204" pitchFamily="34" charset="0"/>
                <a:cs typeface="Arial" panose="020B0604020202020204" pitchFamily="34" charset="0"/>
              </a:rPr>
              <a:t>Dt</a:t>
            </a:r>
            <a:r>
              <a:rPr lang="es-ES" dirty="0">
                <a:latin typeface="Arial" panose="020B0604020202020204" pitchFamily="34" charset="0"/>
                <a:cs typeface="Arial" panose="020B0604020202020204" pitchFamily="34" charset="0"/>
              </a:rPr>
              <a:t> 6:7----Inculcarles la palabra de Dios
</a:t>
            </a:r>
            <a:r>
              <a:rPr lang="es-ES" dirty="0" err="1">
                <a:latin typeface="Arial" panose="020B0604020202020204" pitchFamily="34" charset="0"/>
                <a:cs typeface="Arial" panose="020B0604020202020204" pitchFamily="34" charset="0"/>
              </a:rPr>
              <a:t>Sl</a:t>
            </a:r>
            <a:r>
              <a:rPr lang="es-ES" dirty="0">
                <a:latin typeface="Arial" panose="020B0604020202020204" pitchFamily="34" charset="0"/>
                <a:cs typeface="Arial" panose="020B0604020202020204" pitchFamily="34" charset="0"/>
              </a:rPr>
              <a:t> 78:4-7-----Ensenarles acerca de Dios
2Ti 1:5, 3:15----Timoteo aprendió de su abuela Loida   </a:t>
            </a:r>
          </a:p>
          <a:p>
            <a:pPr marL="0" indent="0">
              <a:buNone/>
            </a:pPr>
            <a:r>
              <a:rPr lang="es-ES" dirty="0">
                <a:latin typeface="Arial" panose="020B0604020202020204" pitchFamily="34" charset="0"/>
                <a:cs typeface="Arial" panose="020B0604020202020204" pitchFamily="34" charset="0"/>
              </a:rPr>
              <a:t>                             y su mamá Eunice</a:t>
            </a:r>
          </a:p>
          <a:p>
            <a:r>
              <a:rPr lang="es-ES" dirty="0">
                <a:latin typeface="Arial" panose="020B0604020202020204" pitchFamily="34" charset="0"/>
                <a:cs typeface="Arial" panose="020B0604020202020204" pitchFamily="34" charset="0"/>
              </a:rPr>
              <a:t>Mt 18:20----Reunión de 2 o 3 en el nombre del Señor 
</a:t>
            </a:r>
            <a:r>
              <a:rPr lang="es-ES" dirty="0" err="1">
                <a:latin typeface="Arial" panose="020B0604020202020204" pitchFamily="34" charset="0"/>
                <a:cs typeface="Arial" panose="020B0604020202020204" pitchFamily="34" charset="0"/>
              </a:rPr>
              <a:t>Ef</a:t>
            </a:r>
            <a:r>
              <a:rPr lang="es-ES" dirty="0">
                <a:latin typeface="Arial" panose="020B0604020202020204" pitchFamily="34" charset="0"/>
                <a:cs typeface="Arial" panose="020B0604020202020204" pitchFamily="34" charset="0"/>
              </a:rPr>
              <a:t> 6:1-4-----Entrenamiento e instrucción </a:t>
            </a:r>
            <a:endParaRPr lang="en-US" dirty="0"/>
          </a:p>
        </p:txBody>
      </p:sp>
    </p:spTree>
    <p:extLst>
      <p:ext uri="{BB962C8B-B14F-4D97-AF65-F5344CB8AC3E}">
        <p14:creationId xmlns:p14="http://schemas.microsoft.com/office/powerpoint/2010/main" val="331508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9448800" cy="1143000"/>
          </a:xfrm>
        </p:spPr>
        <p:txBody>
          <a:bodyPr>
            <a:normAutofit fontScale="90000"/>
          </a:bodyPr>
          <a:lstStyle/>
          <a:p>
            <a:r>
              <a:rPr lang="es-ES" sz="3100" b="1" dirty="0">
                <a:latin typeface="Arial" panose="020B0604020202020204" pitchFamily="34" charset="0"/>
                <a:cs typeface="Arial" panose="020B0604020202020204" pitchFamily="34" charset="0"/>
              </a:rPr>
              <a:t>3. La adoración familiar en la historia de la iglesia</a:t>
            </a:r>
            <a:r>
              <a:rPr lang="es-ES" b="1" dirty="0">
                <a:latin typeface="Arial" panose="020B0604020202020204" pitchFamily="34" charset="0"/>
                <a:cs typeface="Arial" panose="020B0604020202020204" pitchFamily="34" charset="0"/>
              </a:rPr>
              <a:t>
</a:t>
            </a:r>
            <a:endParaRPr lang="en-US" dirty="0"/>
          </a:p>
        </p:txBody>
      </p:sp>
      <p:sp>
        <p:nvSpPr>
          <p:cNvPr id="3" name="Content Placeholder 2"/>
          <p:cNvSpPr>
            <a:spLocks noGrp="1"/>
          </p:cNvSpPr>
          <p:nvPr>
            <p:ph idx="1"/>
          </p:nvPr>
        </p:nvSpPr>
        <p:spPr>
          <a:xfrm>
            <a:off x="381000" y="1066800"/>
            <a:ext cx="8763000" cy="6019800"/>
          </a:xfrm>
        </p:spPr>
        <p:txBody>
          <a:bodyPr>
            <a:normAutofit fontScale="92500" lnSpcReduction="10000"/>
          </a:bodyPr>
          <a:lstStyle/>
          <a:p>
            <a:pPr marL="0" indent="0">
              <a:buNone/>
            </a:pPr>
            <a:r>
              <a:rPr lang="es-ES" spc="-100" dirty="0">
                <a:latin typeface="Arial" panose="020B0604020202020204" pitchFamily="34" charset="0"/>
                <a:cs typeface="Arial" panose="020B0604020202020204" pitchFamily="34" charset="0"/>
              </a:rPr>
              <a:t>Las vidas de nuestros antepasados cristianos testifican que Dios merece ser adorado diariamente en nuestro hogar por nuestra familia.  
*</a:t>
            </a:r>
            <a:r>
              <a:rPr lang="es-ES" b="1" spc="-100" dirty="0">
                <a:latin typeface="Arial" panose="020B0604020202020204" pitchFamily="34" charset="0"/>
                <a:cs typeface="Arial" panose="020B0604020202020204" pitchFamily="34" charset="0"/>
              </a:rPr>
              <a:t>En el siglo 2, un teólogo, </a:t>
            </a:r>
            <a:r>
              <a:rPr lang="es-ES" b="1" spc="-100" dirty="0" err="1">
                <a:latin typeface="Arial" panose="020B0604020202020204" pitchFamily="34" charset="0"/>
                <a:cs typeface="Arial" panose="020B0604020202020204" pitchFamily="34" charset="0"/>
              </a:rPr>
              <a:t>Tertullian</a:t>
            </a:r>
            <a:r>
              <a:rPr lang="es-ES" b="1" spc="-100" dirty="0">
                <a:latin typeface="Arial" panose="020B0604020202020204" pitchFamily="34" charset="0"/>
                <a:cs typeface="Arial" panose="020B0604020202020204" pitchFamily="34" charset="0"/>
              </a:rPr>
              <a:t> </a:t>
            </a:r>
            <a:r>
              <a:rPr lang="es-ES" spc="-100" dirty="0">
                <a:latin typeface="Arial" panose="020B0604020202020204" pitchFamily="34" charset="0"/>
                <a:cs typeface="Arial" panose="020B0604020202020204" pitchFamily="34" charset="0"/>
              </a:rPr>
              <a:t>escribió sobre el matrimonio entre los creyentes. Mientras idealiza la relación, explica la adoración familiar como parte integral de un hogar cristiano.
*</a:t>
            </a:r>
            <a:r>
              <a:rPr lang="es-ES" b="1" spc="-100" dirty="0">
                <a:latin typeface="Arial" panose="020B0604020202020204" pitchFamily="34" charset="0"/>
                <a:cs typeface="Arial" panose="020B0604020202020204" pitchFamily="34" charset="0"/>
              </a:rPr>
              <a:t>John </a:t>
            </a:r>
            <a:r>
              <a:rPr lang="es-ES" b="1" spc="-100" dirty="0" err="1">
                <a:latin typeface="Arial" panose="020B0604020202020204" pitchFamily="34" charset="0"/>
                <a:cs typeface="Arial" panose="020B0604020202020204" pitchFamily="34" charset="0"/>
              </a:rPr>
              <a:t>Chrysostom</a:t>
            </a:r>
            <a:r>
              <a:rPr lang="es-ES" spc="-100" dirty="0">
                <a:latin typeface="Arial" panose="020B0604020202020204" pitchFamily="34" charset="0"/>
                <a:cs typeface="Arial" panose="020B0604020202020204" pitchFamily="34" charset="0"/>
              </a:rPr>
              <a:t>, el arzobispo del siglo 4 de Constantinopla instó a que cada casa fuera una pequeña iglesia, y cada cabeza del hogar ser un pastor espiritual, recordando las cuentas que debe rendir incluso a sus hijos.
</a:t>
            </a:r>
            <a:endParaRPr lang="en-US" spc="-100" dirty="0"/>
          </a:p>
        </p:txBody>
      </p:sp>
    </p:spTree>
    <p:extLst>
      <p:ext uri="{BB962C8B-B14F-4D97-AF65-F5344CB8AC3E}">
        <p14:creationId xmlns:p14="http://schemas.microsoft.com/office/powerpoint/2010/main" val="184703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fontScale="92500" lnSpcReduction="20000"/>
          </a:bodyPr>
          <a:lstStyle/>
          <a:p>
            <a:pPr marL="0" indent="0">
              <a:buNone/>
            </a:pPr>
            <a:r>
              <a:rPr lang="es-ES" b="1" dirty="0">
                <a:latin typeface="Arial" panose="020B0604020202020204" pitchFamily="34" charset="0"/>
                <a:cs typeface="Arial" panose="020B0604020202020204" pitchFamily="34" charset="0"/>
              </a:rPr>
              <a:t>*Martin Luther (1483-1546) </a:t>
            </a:r>
            <a:r>
              <a:rPr lang="es-ES" dirty="0">
                <a:latin typeface="Arial" panose="020B0604020202020204" pitchFamily="34" charset="0"/>
                <a:cs typeface="Arial" panose="020B0604020202020204" pitchFamily="34" charset="0"/>
              </a:rPr>
              <a:t>escribió. "</a:t>
            </a:r>
            <a:r>
              <a:rPr lang="es-ES" u="sng" dirty="0">
                <a:latin typeface="Arial" panose="020B0604020202020204" pitchFamily="34" charset="0"/>
                <a:cs typeface="Arial" panose="020B0604020202020204" pitchFamily="34" charset="0"/>
              </a:rPr>
              <a:t>Abraham tenía un hogar de Dios y una iglesia en su carpa tal como hoy cualquier hombre de Dios debe dirigir su hogar y sus hijos... en la santidad.“</a:t>
            </a:r>
            <a:endParaRPr lang="es-ES" b="1" dirty="0">
              <a:latin typeface="Arial" panose="020B0604020202020204" pitchFamily="34" charset="0"/>
              <a:cs typeface="Arial" panose="020B0604020202020204" pitchFamily="34" charset="0"/>
            </a:endParaRPr>
          </a:p>
          <a:p>
            <a:endParaRPr lang="es-ES" b="1" i="1" dirty="0">
              <a:latin typeface="Arial" panose="020B0604020202020204" pitchFamily="34" charset="0"/>
              <a:cs typeface="Arial" panose="020B0604020202020204" pitchFamily="34" charset="0"/>
            </a:endParaRPr>
          </a:p>
          <a:p>
            <a:pPr marL="0" indent="0">
              <a:buNone/>
            </a:pPr>
            <a:r>
              <a:rPr lang="es-ES" i="1" dirty="0">
                <a:latin typeface="Arial" panose="020B0604020202020204" pitchFamily="34" charset="0"/>
                <a:cs typeface="Arial" panose="020B0604020202020204" pitchFamily="34" charset="0"/>
              </a:rPr>
              <a:t>Por lo tanto, tal hogar es en realidad una escuela y una iglesia, y la cabeza de la familia es un obispo y sacerdote en su casa.</a:t>
            </a:r>
            <a:endParaRPr lang="es-ES" sz="1000" i="1"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
*John Knox, Richard Baxter, Matthew Henry, Jonathan Edwards, J.W. Alexander, Charles Spurgeon, </a:t>
            </a:r>
            <a:r>
              <a:rPr lang="es-ES" dirty="0">
                <a:latin typeface="Arial" panose="020B0604020202020204" pitchFamily="34" charset="0"/>
                <a:cs typeface="Arial" panose="020B0604020202020204" pitchFamily="34" charset="0"/>
              </a:rPr>
              <a:t>fueron pastores muy conocidos e eruditos. Junto con los puritanos ingleses apoyaban la adoración familiar.
</a:t>
            </a:r>
            <a:endParaRPr lang="en-US" dirty="0"/>
          </a:p>
        </p:txBody>
      </p:sp>
    </p:spTree>
    <p:extLst>
      <p:ext uri="{BB962C8B-B14F-4D97-AF65-F5344CB8AC3E}">
        <p14:creationId xmlns:p14="http://schemas.microsoft.com/office/powerpoint/2010/main" val="2004385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686800" cy="6705600"/>
          </a:xfrm>
        </p:spPr>
        <p:txBody>
          <a:bodyPr>
            <a:normAutofit fontScale="92500" lnSpcReduction="20000"/>
          </a:bodyPr>
          <a:lstStyle/>
          <a:p>
            <a:pPr marL="0" indent="0">
              <a:buNone/>
            </a:pPr>
            <a:endParaRPr lang="es-ES" b="1"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*En 1689, la declaración de la confesión de fe de Westminster incluyó:</a:t>
            </a:r>
            <a:endParaRPr lang="es-ES" sz="1000" b="1"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
</a:t>
            </a:r>
            <a:r>
              <a:rPr lang="es-ES" u="sng" dirty="0">
                <a:latin typeface="Arial" panose="020B0604020202020204" pitchFamily="34" charset="0"/>
                <a:cs typeface="Arial" panose="020B0604020202020204" pitchFamily="34" charset="0"/>
              </a:rPr>
              <a:t>"Dios debe ser adorado en todas partes en espíritu y verdad: en privado como familia cada día, y en secreto cada uno a solas" (del Directorio de Adoración Familiar).</a:t>
            </a:r>
            <a:r>
              <a:rPr lang="es-ES" b="1" dirty="0">
                <a:latin typeface="Arial" panose="020B0604020202020204" pitchFamily="34" charset="0"/>
                <a:cs typeface="Arial" panose="020B0604020202020204" pitchFamily="34" charset="0"/>
              </a:rPr>
              <a:t>
</a:t>
            </a:r>
          </a:p>
          <a:p>
            <a:pPr marL="0" indent="0">
              <a:buNone/>
            </a:pPr>
            <a:r>
              <a:rPr lang="es-ES" b="1" dirty="0">
                <a:latin typeface="Arial" panose="020B0604020202020204" pitchFamily="34" charset="0"/>
                <a:cs typeface="Arial" panose="020B0604020202020204" pitchFamily="34" charset="0"/>
              </a:rPr>
              <a:t>Este documento todavía adoptado por miles de iglesias en todo el mundo, prescribe explícitamente la importancia de la adoración familiar.</a:t>
            </a:r>
            <a:br>
              <a:rPr lang="es-ES" b="1" dirty="0">
                <a:latin typeface="Arial" panose="020B0604020202020204" pitchFamily="34" charset="0"/>
                <a:cs typeface="Arial" panose="020B0604020202020204" pitchFamily="34" charset="0"/>
              </a:rPr>
            </a:br>
            <a:br>
              <a:rPr lang="es-ES" b="1" dirty="0">
                <a:latin typeface="Arial" panose="020B0604020202020204" pitchFamily="34" charset="0"/>
                <a:cs typeface="Arial" panose="020B0604020202020204" pitchFamily="34" charset="0"/>
              </a:rPr>
            </a:br>
            <a:r>
              <a:rPr lang="es-ES" b="1"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17239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71500"/>
            <a:ext cx="8991600" cy="990600"/>
          </a:xfrm>
        </p:spPr>
        <p:txBody>
          <a:bodyPr>
            <a:noAutofit/>
          </a:bodyPr>
          <a:lstStyle/>
          <a:p>
            <a:pPr algn="l"/>
            <a:r>
              <a:rPr lang="es-ES" sz="3200" b="1" dirty="0">
                <a:latin typeface="Arial Narrow" panose="020B0606020202030204" pitchFamily="34" charset="0"/>
              </a:rPr>
              <a:t>4. ¿Cuáles son las motivaciones en la adoración familiar?
</a:t>
            </a:r>
            <a:endParaRPr lang="en-US" sz="3200" b="1" dirty="0">
              <a:latin typeface="Arial Narrow" panose="020B0606020202030204" pitchFamily="34" charset="0"/>
            </a:endParaRPr>
          </a:p>
        </p:txBody>
      </p:sp>
      <p:sp>
        <p:nvSpPr>
          <p:cNvPr id="3" name="Content Placeholder 2"/>
          <p:cNvSpPr>
            <a:spLocks noGrp="1"/>
          </p:cNvSpPr>
          <p:nvPr>
            <p:ph idx="1"/>
          </p:nvPr>
        </p:nvSpPr>
        <p:spPr>
          <a:xfrm>
            <a:off x="152400" y="1066800"/>
            <a:ext cx="8763000" cy="5943600"/>
          </a:xfrm>
        </p:spPr>
        <p:txBody>
          <a:bodyPr>
            <a:normAutofit fontScale="85000" lnSpcReduction="20000"/>
          </a:bodyPr>
          <a:lstStyle/>
          <a:p>
            <a:pPr marL="0" indent="0">
              <a:buNone/>
            </a:pPr>
            <a:endParaRPr lang="es-ES" dirty="0">
              <a:latin typeface="Arial" panose="020B0604020202020204" pitchFamily="34" charset="0"/>
              <a:cs typeface="Arial" panose="020B0604020202020204" pitchFamily="34" charset="0"/>
            </a:endParaRPr>
          </a:p>
          <a:p>
            <a:pPr marL="0" indent="0">
              <a:buNone/>
            </a:pPr>
            <a:r>
              <a:rPr lang="es-ES" b="1" u="sng" dirty="0">
                <a:latin typeface="Arial" panose="020B0604020202020204" pitchFamily="34" charset="0"/>
                <a:cs typeface="Arial" panose="020B0604020202020204" pitchFamily="34" charset="0"/>
              </a:rPr>
              <a:t>*El crecimiento interno de la iglesia</a:t>
            </a:r>
            <a:r>
              <a:rPr lang="es-ES" dirty="0">
                <a:latin typeface="Arial" panose="020B0604020202020204" pitchFamily="34" charset="0"/>
                <a:cs typeface="Arial" panose="020B0604020202020204" pitchFamily="34" charset="0"/>
              </a:rPr>
              <a:t>
Pocas iglesias procuran promover el crecimiento interno de la iglesia reconociendo la necesidad de criar a los hijos en la verdad. 
</a:t>
            </a:r>
            <a:r>
              <a:rPr lang="es-ES" b="1" dirty="0">
                <a:latin typeface="Arial" panose="020B0604020202020204" pitchFamily="34" charset="0"/>
                <a:cs typeface="Arial" panose="020B0604020202020204" pitchFamily="34" charset="0"/>
              </a:rPr>
              <a:t>Como resultado, muchos adolescentes se convierten en miembros nominales con fe nocional o abandonan la verdad evangélica. </a:t>
            </a:r>
            <a:r>
              <a:rPr lang="es-ES" dirty="0">
                <a:latin typeface="Arial" panose="020B0604020202020204" pitchFamily="34" charset="0"/>
                <a:cs typeface="Arial" panose="020B0604020202020204" pitchFamily="34" charset="0"/>
              </a:rPr>
              <a:t>
</a:t>
            </a:r>
            <a:r>
              <a:rPr lang="es-ES" u="sng" dirty="0">
                <a:latin typeface="Arial" panose="020B0604020202020204" pitchFamily="34" charset="0"/>
                <a:cs typeface="Arial" panose="020B0604020202020204" pitchFamily="34" charset="0"/>
              </a:rPr>
              <a:t>Una de las principales razones de este fracaso es la falta de énfasis en la adoración familiar.</a:t>
            </a:r>
            <a:endParaRPr lang="es-ES" sz="800" u="sng" dirty="0">
              <a:latin typeface="Arial" panose="020B0604020202020204" pitchFamily="34" charset="0"/>
              <a:cs typeface="Arial" panose="020B0604020202020204" pitchFamily="34" charset="0"/>
            </a:endParaRPr>
          </a:p>
          <a:p>
            <a:pPr marL="0" indent="0">
              <a:buNone/>
            </a:pPr>
            <a:r>
              <a:rPr lang="es-ES" dirty="0">
                <a:latin typeface="Arial" panose="020B0604020202020204" pitchFamily="34" charset="0"/>
                <a:cs typeface="Arial" panose="020B0604020202020204" pitchFamily="34" charset="0"/>
              </a:rPr>
              <a:t>
En muchas iglesias y hogares, la adoración familiar es opcional, o a lo más, un ejercicio superficial, por ejemplo una breve oración antes de las comidas.
</a:t>
            </a:r>
            <a:endParaRPr lang="en-US" dirty="0"/>
          </a:p>
        </p:txBody>
      </p:sp>
    </p:spTree>
    <p:extLst>
      <p:ext uri="{BB962C8B-B14F-4D97-AF65-F5344CB8AC3E}">
        <p14:creationId xmlns:p14="http://schemas.microsoft.com/office/powerpoint/2010/main" val="407271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389" y="228600"/>
            <a:ext cx="8991600" cy="6477000"/>
          </a:xfrm>
        </p:spPr>
        <p:txBody>
          <a:bodyPr>
            <a:normAutofit fontScale="85000" lnSpcReduction="20000"/>
          </a:bodyPr>
          <a:lstStyle/>
          <a:p>
            <a:pPr marL="0" indent="0">
              <a:buNone/>
            </a:pPr>
            <a:r>
              <a:rPr lang="es-ES" b="1" dirty="0">
                <a:latin typeface="Arial" panose="020B0604020202020204" pitchFamily="34" charset="0"/>
                <a:cs typeface="Arial" panose="020B0604020202020204" pitchFamily="34" charset="0"/>
              </a:rPr>
              <a:t>Como consecuencia, muchos niños crecen sin la experiencia o impresión de la fe cristiana y la adoración como una realidad cotidiana.</a:t>
            </a:r>
            <a:endParaRPr lang="es-ES" sz="800" b="1"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Como va el hogar, así va la iglesia, y así va la nación. </a:t>
            </a:r>
            <a:r>
              <a:rPr lang="es-ES" b="1" dirty="0">
                <a:latin typeface="Arial" panose="020B0604020202020204" pitchFamily="34" charset="0"/>
                <a:cs typeface="Arial" panose="020B0604020202020204" pitchFamily="34" charset="0"/>
              </a:rPr>
              <a:t>El culto familiar es un factor decisivo en cómo va el hogar. </a:t>
            </a:r>
            <a:endParaRPr lang="es-ES" sz="800" b="1" dirty="0">
              <a:latin typeface="Arial" panose="020B0604020202020204" pitchFamily="34" charset="0"/>
              <a:cs typeface="Arial" panose="020B0604020202020204" pitchFamily="34" charset="0"/>
            </a:endParaRPr>
          </a:p>
          <a:p>
            <a:pPr marL="0" indent="0">
              <a:buNone/>
            </a:pPr>
            <a:r>
              <a:rPr lang="es-ES" dirty="0">
                <a:latin typeface="Arial" panose="020B0604020202020204" pitchFamily="34" charset="0"/>
                <a:cs typeface="Arial" panose="020B0604020202020204" pitchFamily="34" charset="0"/>
              </a:rPr>
              <a:t>
Por supuesto, la adoración familiar no es el único factor. </a:t>
            </a:r>
            <a:r>
              <a:rPr lang="es-ES" u="sng" dirty="0">
                <a:latin typeface="Arial" panose="020B0604020202020204" pitchFamily="34" charset="0"/>
                <a:cs typeface="Arial" panose="020B0604020202020204" pitchFamily="34" charset="0"/>
              </a:rPr>
              <a:t>Pero la adoración familiar es el fundamento de la paternidad bíblica.</a:t>
            </a:r>
            <a:r>
              <a:rPr lang="es-ES" b="1" u="sng" dirty="0">
                <a:latin typeface="Arial" panose="020B0604020202020204" pitchFamily="34" charset="0"/>
                <a:cs typeface="Arial" panose="020B0604020202020204" pitchFamily="34" charset="0"/>
              </a:rPr>
              <a:t>
 </a:t>
            </a:r>
            <a:r>
              <a:rPr lang="es-ES" b="1" dirty="0">
                <a:latin typeface="Arial" panose="020B0604020202020204" pitchFamily="34" charset="0"/>
                <a:cs typeface="Arial" panose="020B0604020202020204" pitchFamily="34" charset="0"/>
              </a:rPr>
              <a:t>
Por lo tanto, debemos comprometernos a la adoración familiar basada en la Biblia y comprobada por el tiempo como medio de alimentación espiritual.
</a:t>
            </a:r>
            <a:endParaRPr lang="en-US" dirty="0"/>
          </a:p>
        </p:txBody>
      </p:sp>
    </p:spTree>
    <p:extLst>
      <p:ext uri="{BB962C8B-B14F-4D97-AF65-F5344CB8AC3E}">
        <p14:creationId xmlns:p14="http://schemas.microsoft.com/office/powerpoint/2010/main" val="4061130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686800" cy="6553200"/>
          </a:xfrm>
        </p:spPr>
        <p:txBody>
          <a:bodyPr>
            <a:normAutofit/>
          </a:bodyPr>
          <a:lstStyle/>
          <a:p>
            <a:pPr marL="0" indent="0">
              <a:buNone/>
            </a:pPr>
            <a:r>
              <a:rPr lang="es-ES" b="1" u="sng" dirty="0">
                <a:latin typeface="Arial" panose="020B0604020202020204" pitchFamily="34" charset="0"/>
                <a:cs typeface="Arial" panose="020B0604020202020204" pitchFamily="34" charset="0"/>
              </a:rPr>
              <a:t>*Equipar a nuestros hijos para la adoración  corporativa</a:t>
            </a:r>
            <a:endParaRPr lang="es-ES" sz="800" b="1" u="sng"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La adoración familiar proporciona el beneficio adicional de capacitar a nuestros hijos para     la adoración corporativa. Mientras se sientan y escuchar la palabra de Dios, escuchan oraciones o cantan himnos, </a:t>
            </a:r>
            <a:r>
              <a:rPr lang="es-ES" b="1" dirty="0">
                <a:latin typeface="Arial" panose="020B0604020202020204" pitchFamily="34" charset="0"/>
                <a:cs typeface="Arial" panose="020B0604020202020204" pitchFamily="34" charset="0"/>
              </a:rPr>
              <a:t>estos elementos también encontrados en la adoración corporativa en la iglesia tendrán un nuevo significado.
</a:t>
            </a:r>
            <a:endParaRPr lang="en-US" sz="3600" dirty="0"/>
          </a:p>
        </p:txBody>
      </p:sp>
    </p:spTree>
    <p:extLst>
      <p:ext uri="{BB962C8B-B14F-4D97-AF65-F5344CB8AC3E}">
        <p14:creationId xmlns:p14="http://schemas.microsoft.com/office/powerpoint/2010/main" val="3162802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7239000"/>
          </a:xfrm>
        </p:spPr>
        <p:txBody>
          <a:bodyPr>
            <a:noAutofit/>
          </a:bodyPr>
          <a:lstStyle/>
          <a:p>
            <a:pPr marL="0" indent="0">
              <a:spcAft>
                <a:spcPts val="600"/>
              </a:spcAft>
              <a:buNone/>
            </a:pPr>
            <a:r>
              <a:rPr lang="es-ES" sz="2800" b="1" spc="-100" dirty="0">
                <a:latin typeface="Arial" panose="020B0604020202020204" pitchFamily="34" charset="0"/>
                <a:cs typeface="Arial" panose="020B0604020202020204" pitchFamily="34" charset="0"/>
              </a:rPr>
              <a:t>*Como padres, tenemos los mayores privilegios en toda la vida: enseñarles a nuestros hijos a conocer a Dios, Su palabra y lo que Él ha hecho. </a:t>
            </a:r>
            <a:r>
              <a:rPr lang="es-ES" b="1" spc="-100" dirty="0">
                <a:latin typeface="Arial" panose="020B0604020202020204" pitchFamily="34" charset="0"/>
                <a:cs typeface="Arial" panose="020B0604020202020204" pitchFamily="34" charset="0"/>
              </a:rPr>
              <a:t>
</a:t>
            </a:r>
            <a:r>
              <a:rPr lang="es-ES" sz="2800" spc="-100" dirty="0">
                <a:latin typeface="Arial" panose="020B0604020202020204" pitchFamily="34" charset="0"/>
                <a:cs typeface="Arial" panose="020B0604020202020204" pitchFamily="34" charset="0"/>
              </a:rPr>
              <a:t>Necesitamos recordarle continuamente a nuestra familia, y a nosotros mismos de estas cosas. </a:t>
            </a:r>
            <a:r>
              <a:rPr lang="es-ES" sz="2800" u="sng" spc="-100" dirty="0">
                <a:latin typeface="Arial" panose="020B0604020202020204" pitchFamily="34" charset="0"/>
                <a:cs typeface="Arial" panose="020B0604020202020204" pitchFamily="34" charset="0"/>
              </a:rPr>
              <a:t>La adoración familiar ofrece la oportunidad de hacerlo a diario. </a:t>
            </a:r>
            <a:r>
              <a:rPr lang="es-ES" sz="2800" spc="-100" dirty="0">
                <a:latin typeface="Arial" panose="020B0604020202020204" pitchFamily="34" charset="0"/>
                <a:cs typeface="Arial" panose="020B0604020202020204" pitchFamily="34" charset="0"/>
              </a:rPr>
              <a:t>No hay mejor manera de motivar esta practica como la de la adoración familiar a diario.
</a:t>
            </a:r>
            <a:r>
              <a:rPr lang="es-ES" sz="2800" b="1" spc="-100" dirty="0">
                <a:latin typeface="Arial" panose="020B0604020202020204" pitchFamily="34" charset="0"/>
                <a:cs typeface="Arial" panose="020B0604020202020204" pitchFamily="34" charset="0"/>
              </a:rPr>
              <a:t>*La adoración familiar nos recuerda continuamente que somos adoradores de Cristo.</a:t>
            </a:r>
            <a:r>
              <a:rPr lang="es-ES" sz="2800" spc="-100" dirty="0">
                <a:latin typeface="Arial" panose="020B0604020202020204" pitchFamily="34" charset="0"/>
                <a:cs typeface="Arial" panose="020B0604020202020204" pitchFamily="34" charset="0"/>
              </a:rPr>
              <a:t> No estamos criando a nuestros hijos solamente para ser personas morales y competentes, sino adoradores de Dios. </a:t>
            </a:r>
            <a:br>
              <a:rPr lang="es-ES" spc="-100" dirty="0">
                <a:latin typeface="Arial" panose="020B0604020202020204" pitchFamily="34" charset="0"/>
                <a:cs typeface="Arial" panose="020B0604020202020204" pitchFamily="34" charset="0"/>
              </a:rPr>
            </a:br>
            <a:br>
              <a:rPr lang="es-ES" spc="-100" dirty="0">
                <a:latin typeface="Arial" panose="020B0604020202020204" pitchFamily="34" charset="0"/>
                <a:cs typeface="Arial" panose="020B0604020202020204" pitchFamily="34" charset="0"/>
              </a:rPr>
            </a:br>
            <a:r>
              <a:rPr lang="es-ES" spc="-100" dirty="0">
                <a:latin typeface="Arial" panose="020B0604020202020204" pitchFamily="34" charset="0"/>
                <a:cs typeface="Arial" panose="020B0604020202020204" pitchFamily="34" charset="0"/>
              </a:rPr>
              <a:t>
</a:t>
            </a:r>
            <a:endParaRPr lang="en-US" spc="-100" dirty="0"/>
          </a:p>
        </p:txBody>
      </p:sp>
    </p:spTree>
    <p:extLst>
      <p:ext uri="{BB962C8B-B14F-4D97-AF65-F5344CB8AC3E}">
        <p14:creationId xmlns:p14="http://schemas.microsoft.com/office/powerpoint/2010/main" val="1548790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l"/>
            <a:r>
              <a:rPr lang="en-US" dirty="0">
                <a:latin typeface="Arial" panose="020B0604020202020204" pitchFamily="34" charset="0"/>
                <a:cs typeface="Arial" panose="020B0604020202020204" pitchFamily="34" charset="0"/>
              </a:rPr>
              <a:t>Visión general
</a:t>
            </a:r>
          </a:p>
        </p:txBody>
      </p:sp>
      <p:sp>
        <p:nvSpPr>
          <p:cNvPr id="2" name="Content Placeholder 1"/>
          <p:cNvSpPr>
            <a:spLocks noGrp="1"/>
          </p:cNvSpPr>
          <p:nvPr>
            <p:ph idx="1"/>
          </p:nvPr>
        </p:nvSpPr>
        <p:spPr>
          <a:xfrm>
            <a:off x="228600" y="1325562"/>
            <a:ext cx="8686800" cy="5532438"/>
          </a:xfrm>
        </p:spPr>
        <p:txBody>
          <a:bodyPr>
            <a:normAutofit fontScale="92500" lnSpcReduction="20000"/>
          </a:bodyPr>
          <a:lstStyle/>
          <a:p>
            <a:pPr marL="0" indent="0">
              <a:buNone/>
            </a:pPr>
            <a:r>
              <a:rPr lang="es-ES" dirty="0">
                <a:latin typeface="Arial" panose="020B0604020202020204" pitchFamily="34" charset="0"/>
                <a:cs typeface="Arial" panose="020B0604020202020204" pitchFamily="34" charset="0"/>
              </a:rPr>
              <a:t>Todos viven por algo. Y ello por lo cual vivemos naturalmente da forma a nuestra vida cotidiana. </a:t>
            </a:r>
          </a:p>
          <a:p>
            <a:pPr marL="0" indent="0">
              <a:buNone/>
            </a:pPr>
            <a:endParaRPr lang="es-ES"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Somos adoradores de Dios</a:t>
            </a:r>
            <a:r>
              <a:rPr lang="es-ES" dirty="0">
                <a:latin typeface="Arial" panose="020B0604020202020204" pitchFamily="34" charset="0"/>
                <a:cs typeface="Arial" panose="020B0604020202020204" pitchFamily="34" charset="0"/>
              </a:rPr>
              <a:t>, y este es el factor dominante a lo largo de nuestra vida. Para este propósito fuimos creados y recreados en Cristo Jesús. La adoración familiar no es algo que </a:t>
            </a:r>
            <a:r>
              <a:rPr lang="es-ES" i="1" dirty="0">
                <a:latin typeface="Arial" panose="020B0604020202020204" pitchFamily="34" charset="0"/>
                <a:cs typeface="Arial" panose="020B0604020202020204" pitchFamily="34" charset="0"/>
              </a:rPr>
              <a:t>debemos</a:t>
            </a:r>
            <a:r>
              <a:rPr lang="es-ES" dirty="0">
                <a:latin typeface="Arial" panose="020B0604020202020204" pitchFamily="34" charset="0"/>
                <a:cs typeface="Arial" panose="020B0604020202020204" pitchFamily="34" charset="0"/>
              </a:rPr>
              <a:t> hacer. Más bien, la adoración familiar,    al igual que otras disciplinas espirituales, se convierte en algo que </a:t>
            </a:r>
            <a:r>
              <a:rPr lang="es-ES" i="1" dirty="0">
                <a:latin typeface="Arial" panose="020B0604020202020204" pitchFamily="34" charset="0"/>
                <a:cs typeface="Arial" panose="020B0604020202020204" pitchFamily="34" charset="0"/>
              </a:rPr>
              <a:t>queremos </a:t>
            </a:r>
            <a:r>
              <a:rPr lang="es-ES" dirty="0">
                <a:latin typeface="Arial" panose="020B0604020202020204" pitchFamily="34" charset="0"/>
                <a:cs typeface="Arial" panose="020B0604020202020204" pitchFamily="34" charset="0"/>
              </a:rPr>
              <a:t>hacer. </a:t>
            </a:r>
            <a:br>
              <a:rPr lang="es-ES" dirty="0">
                <a:latin typeface="Arial" panose="020B0604020202020204" pitchFamily="34" charset="0"/>
                <a:cs typeface="Arial" panose="020B0604020202020204" pitchFamily="34" charset="0"/>
              </a:rPr>
            </a:br>
            <a:br>
              <a:rPr lang="es-ES" dirty="0">
                <a:latin typeface="Arial" panose="020B0604020202020204" pitchFamily="34" charset="0"/>
                <a:cs typeface="Arial" panose="020B0604020202020204" pitchFamily="34" charset="0"/>
              </a:rPr>
            </a:br>
            <a:r>
              <a:rPr lang="es-ES"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1691451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686800" cy="6781800"/>
          </a:xfrm>
        </p:spPr>
        <p:txBody>
          <a:bodyPr>
            <a:normAutofit fontScale="92500" lnSpcReduction="20000"/>
          </a:bodyPr>
          <a:lstStyle/>
          <a:p>
            <a:pPr marL="0" indent="0">
              <a:spcAft>
                <a:spcPts val="600"/>
              </a:spcAft>
              <a:buNone/>
            </a:pPr>
            <a:r>
              <a:rPr lang="es-ES" b="1" dirty="0">
                <a:latin typeface="Arial" panose="020B0604020202020204" pitchFamily="34" charset="0"/>
                <a:cs typeface="Arial" panose="020B0604020202020204" pitchFamily="34" charset="0"/>
              </a:rPr>
              <a:t>*Como padres, nuestro objetivo es preparar a nuestros hijos para la eternidad.
</a:t>
            </a:r>
            <a:r>
              <a:rPr lang="es-ES" dirty="0">
                <a:latin typeface="Arial" panose="020B0604020202020204" pitchFamily="34" charset="0"/>
                <a:cs typeface="Arial" panose="020B0604020202020204" pitchFamily="34" charset="0"/>
              </a:rPr>
              <a:t>Porque sabemos que al final depende de su fe en Cristo y vivir para Él lo que importa. Por nuestro propio esfuerzo no podemos hacer que esto suceda.</a:t>
            </a:r>
            <a:r>
              <a:rPr lang="es-ES" b="1" dirty="0">
                <a:latin typeface="Arial" panose="020B0604020202020204" pitchFamily="34" charset="0"/>
                <a:cs typeface="Arial" panose="020B0604020202020204" pitchFamily="34" charset="0"/>
              </a:rPr>
              <a:t>
Pero la adoración familiar dirige a nuestros hijos a buscar a Cristo diariamente, y eso es lo mejor.
</a:t>
            </a:r>
            <a:r>
              <a:rPr lang="es-ES" dirty="0">
                <a:latin typeface="Arial" panose="020B0604020202020204" pitchFamily="34" charset="0"/>
                <a:cs typeface="Arial" panose="020B0604020202020204" pitchFamily="34" charset="0"/>
              </a:rPr>
              <a:t>La adoración familiar implica un tipo de disciplina que es mucho más grande que la disciplina física. </a:t>
            </a:r>
            <a:r>
              <a:rPr lang="es-ES" b="1" dirty="0">
                <a:latin typeface="Arial" panose="020B0604020202020204" pitchFamily="34" charset="0"/>
                <a:cs typeface="Arial" panose="020B0604020202020204" pitchFamily="34" charset="0"/>
              </a:rPr>
              <a:t>Así es que la adoración familiar nunca será fácil</a:t>
            </a:r>
            <a:r>
              <a:rPr lang="es-ES" dirty="0">
                <a:latin typeface="Arial" panose="020B0604020202020204" pitchFamily="34" charset="0"/>
                <a:cs typeface="Arial" panose="020B0604020202020204" pitchFamily="34" charset="0"/>
              </a:rPr>
              <a:t>. Sin embargo, </a:t>
            </a:r>
            <a:r>
              <a:rPr lang="es-ES" u="sng" dirty="0">
                <a:latin typeface="Arial" panose="020B0604020202020204" pitchFamily="34" charset="0"/>
                <a:cs typeface="Arial" panose="020B0604020202020204" pitchFamily="34" charset="0"/>
              </a:rPr>
              <a:t>la adoración familiar resultará ser una inversión en el reino con bendición eterna.</a:t>
            </a:r>
            <a:r>
              <a:rPr lang="es-ES" b="1"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4254765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fontScale="92500" lnSpcReduction="20000"/>
          </a:bodyPr>
          <a:lstStyle/>
          <a:p>
            <a:pPr marL="0" indent="0">
              <a:buNone/>
            </a:pPr>
            <a:r>
              <a:rPr lang="es-ES" sz="3500" b="1" u="sng" dirty="0">
                <a:latin typeface="Arial Narrow" panose="020B0606020202030204" pitchFamily="34" charset="0"/>
              </a:rPr>
              <a:t>* El culto familiar une a la familia
</a:t>
            </a:r>
            <a:r>
              <a:rPr lang="es-ES" sz="3500" dirty="0">
                <a:latin typeface="Arial Narrow" panose="020B0606020202030204" pitchFamily="34" charset="0"/>
              </a:rPr>
              <a:t>En nuestra sociedad de rápido movimiento y siempre ocupada, hay pocas cosas que una familia hace diariamente juntas.</a:t>
            </a:r>
            <a:r>
              <a:rPr lang="es-ES" sz="3500" b="1" u="sng" dirty="0">
                <a:latin typeface="Arial Narrow" panose="020B0606020202030204" pitchFamily="34" charset="0"/>
              </a:rPr>
              <a:t>
</a:t>
            </a:r>
            <a:r>
              <a:rPr lang="es-ES" sz="3500" b="1" dirty="0">
                <a:latin typeface="Arial Narrow" panose="020B0606020202030204" pitchFamily="34" charset="0"/>
              </a:rPr>
              <a:t>Cuando tu familia se reúne diariamente para adorar:</a:t>
            </a:r>
            <a:r>
              <a:rPr lang="es-ES" sz="3500" b="1" u="sng" dirty="0">
                <a:latin typeface="Arial Narrow" panose="020B0606020202030204" pitchFamily="34" charset="0"/>
              </a:rPr>
              <a:t>
</a:t>
            </a:r>
            <a:r>
              <a:rPr lang="es-ES" sz="3500" b="1" dirty="0">
                <a:latin typeface="Arial Narrow" panose="020B0606020202030204" pitchFamily="34" charset="0"/>
              </a:rPr>
              <a:t>	</a:t>
            </a:r>
            <a:r>
              <a:rPr lang="es-ES" sz="3500" dirty="0">
                <a:latin typeface="Arial Narrow" panose="020B0606020202030204" pitchFamily="34" charset="0"/>
              </a:rPr>
              <a:t>Esta actividad se convertiría en el aspecto central 	más importante de la familia. 
	Y somos una familia adoradora, disfrutando de 	Cristo, y tratando de seguirlo.</a:t>
            </a:r>
            <a:r>
              <a:rPr lang="es-ES" sz="3500" b="1" u="sng" dirty="0">
                <a:latin typeface="Arial Narrow" panose="020B0606020202030204" pitchFamily="34" charset="0"/>
              </a:rPr>
              <a:t>
</a:t>
            </a:r>
            <a:r>
              <a:rPr lang="es-ES" sz="3500" b="1" dirty="0">
                <a:latin typeface="Arial Narrow" panose="020B0606020202030204" pitchFamily="34" charset="0"/>
              </a:rPr>
              <a:t>A través de adorar juntos, los miembros de la familia construyen una </a:t>
            </a:r>
            <a:r>
              <a:rPr lang="es-ES" sz="3500" b="1" u="sng" dirty="0">
                <a:latin typeface="Arial Narrow" panose="020B0606020202030204" pitchFamily="34" charset="0"/>
              </a:rPr>
              <a:t>relación más profunda</a:t>
            </a:r>
            <a:r>
              <a:rPr lang="es-ES" sz="3500" b="1" dirty="0">
                <a:latin typeface="Arial Narrow" panose="020B0606020202030204" pitchFamily="34" charset="0"/>
              </a:rPr>
              <a:t>, un lazo eterno donde </a:t>
            </a:r>
            <a:r>
              <a:rPr lang="es-ES" sz="3500" b="1" u="sng" dirty="0">
                <a:latin typeface="Arial Narrow" panose="020B0606020202030204" pitchFamily="34" charset="0"/>
              </a:rPr>
              <a:t>se conocen mejor</a:t>
            </a:r>
            <a:r>
              <a:rPr lang="es-ES" sz="3500" b="1" dirty="0">
                <a:latin typeface="Arial Narrow" panose="020B0606020202030204" pitchFamily="34" charset="0"/>
              </a:rPr>
              <a:t>, y </a:t>
            </a:r>
            <a:r>
              <a:rPr lang="es-ES" sz="3500" b="1" u="sng" dirty="0">
                <a:latin typeface="Arial Narrow" panose="020B0606020202030204" pitchFamily="34" charset="0"/>
              </a:rPr>
              <a:t>se aman plenamente</a:t>
            </a:r>
            <a:r>
              <a:rPr lang="es-ES" sz="3500" b="1" dirty="0">
                <a:latin typeface="Arial Narrow" panose="020B0606020202030204" pitchFamily="34" charset="0"/>
              </a:rPr>
              <a:t>, y </a:t>
            </a:r>
            <a:r>
              <a:rPr lang="es-ES" sz="3500" b="1" u="sng" dirty="0">
                <a:latin typeface="Arial Narrow" panose="020B0606020202030204" pitchFamily="34" charset="0"/>
              </a:rPr>
              <a:t>oran el uno por el otro sinceramente</a:t>
            </a:r>
            <a:r>
              <a:rPr lang="es-ES" sz="3500" b="1" dirty="0">
                <a:latin typeface="Arial Narrow" panose="020B0606020202030204" pitchFamily="34" charset="0"/>
              </a:rPr>
              <a:t>.</a:t>
            </a:r>
            <a:r>
              <a:rPr lang="es-ES" sz="3500" b="1" u="sng" dirty="0">
                <a:latin typeface="Arial Narrow" panose="020B0606020202030204" pitchFamily="34" charset="0"/>
              </a:rPr>
              <a:t> 
</a:t>
            </a:r>
            <a:endParaRPr lang="en-US" sz="3500" b="1" u="sng" dirty="0"/>
          </a:p>
        </p:txBody>
      </p:sp>
    </p:spTree>
    <p:extLst>
      <p:ext uri="{BB962C8B-B14F-4D97-AF65-F5344CB8AC3E}">
        <p14:creationId xmlns:p14="http://schemas.microsoft.com/office/powerpoint/2010/main" val="214256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839200" cy="6705600"/>
          </a:xfrm>
        </p:spPr>
        <p:txBody>
          <a:bodyPr>
            <a:normAutofit fontScale="92500"/>
          </a:bodyPr>
          <a:lstStyle/>
          <a:p>
            <a:pPr marL="0" indent="0">
              <a:spcAft>
                <a:spcPts val="600"/>
              </a:spcAft>
              <a:buNone/>
            </a:pPr>
            <a:r>
              <a:rPr lang="es-ES" b="1" dirty="0">
                <a:latin typeface="Arial" panose="020B0604020202020204" pitchFamily="34" charset="0"/>
                <a:cs typeface="Arial" panose="020B0604020202020204" pitchFamily="34" charset="0"/>
              </a:rPr>
              <a:t>*</a:t>
            </a:r>
            <a:r>
              <a:rPr lang="es-ES" b="1" u="sng" dirty="0">
                <a:latin typeface="Arial" panose="020B0604020202020204" pitchFamily="34" charset="0"/>
                <a:cs typeface="Arial" panose="020B0604020202020204" pitchFamily="34" charset="0"/>
              </a:rPr>
              <a:t>La adoración familiar desarrolla el discipulado</a:t>
            </a: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La adoración familiar diaria proporcionará una base sólida que se construye al leer y escuchar la palabra de Dios, orar y cantar juntos, y dar gracias. </a:t>
            </a:r>
          </a:p>
          <a:p>
            <a:pPr marL="0" indent="0">
              <a:spcAft>
                <a:spcPts val="600"/>
              </a:spcAft>
              <a:buNone/>
            </a:pPr>
            <a:r>
              <a:rPr lang="es-ES" b="1" dirty="0">
                <a:latin typeface="Arial" panose="020B0604020202020204" pitchFamily="34" charset="0"/>
                <a:cs typeface="Arial" panose="020B0604020202020204" pitchFamily="34" charset="0"/>
              </a:rPr>
              <a:t>El personaje de nuestros hijos será moldeado a ser más como Cristo en sus acciones, pensamientos y palabras.</a:t>
            </a:r>
            <a:br>
              <a:rPr lang="es-ES" b="1" dirty="0">
                <a:latin typeface="Arial" panose="020B0604020202020204" pitchFamily="34" charset="0"/>
                <a:cs typeface="Arial" panose="020B0604020202020204" pitchFamily="34" charset="0"/>
              </a:rPr>
            </a:br>
            <a:r>
              <a:rPr lang="es-ES" dirty="0">
                <a:latin typeface="Arial" panose="020B0604020202020204" pitchFamily="34" charset="0"/>
                <a:cs typeface="Arial" panose="020B0604020202020204" pitchFamily="34" charset="0"/>
              </a:rPr>
              <a:t>Se necesita tiempo para construir una casa fuerte. </a:t>
            </a:r>
            <a:r>
              <a:rPr lang="es-ES" b="1" dirty="0">
                <a:latin typeface="Arial" panose="020B0604020202020204" pitchFamily="34" charset="0"/>
                <a:cs typeface="Arial" panose="020B0604020202020204" pitchFamily="34" charset="0"/>
              </a:rPr>
              <a:t>
Pero la adoración familiar es una gran ayuda para establecer un hogar estable al desarrollar el discipulado familiar. 
</a:t>
            </a:r>
            <a:endParaRPr lang="en-US" dirty="0"/>
          </a:p>
        </p:txBody>
      </p:sp>
    </p:spTree>
    <p:extLst>
      <p:ext uri="{BB962C8B-B14F-4D97-AF65-F5344CB8AC3E}">
        <p14:creationId xmlns:p14="http://schemas.microsoft.com/office/powerpoint/2010/main" val="2040027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0"/>
            <a:ext cx="8686800" cy="1143000"/>
          </a:xfrm>
        </p:spPr>
        <p:txBody>
          <a:bodyPr>
            <a:normAutofit fontScale="90000"/>
          </a:bodyPr>
          <a:lstStyle/>
          <a:p>
            <a:pPr algn="l"/>
            <a:r>
              <a:rPr lang="es-ES" sz="4000" b="1" dirty="0">
                <a:latin typeface="Arial" panose="020B0604020202020204" pitchFamily="34" charset="0"/>
                <a:cs typeface="Arial" panose="020B0604020202020204" pitchFamily="34" charset="0"/>
              </a:rPr>
              <a:t>5. Los elementos de la adoración familiar </a:t>
            </a:r>
            <a:br>
              <a:rPr lang="es-ES" b="1" dirty="0">
                <a:latin typeface="Arial" panose="020B0604020202020204" pitchFamily="34" charset="0"/>
                <a:cs typeface="Arial" panose="020B0604020202020204" pitchFamily="34" charset="0"/>
              </a:rPr>
            </a:br>
            <a:r>
              <a:rPr lang="es-ES" b="1" dirty="0">
                <a:latin typeface="Arial" panose="020B0604020202020204" pitchFamily="34" charset="0"/>
                <a:cs typeface="Arial" panose="020B0604020202020204" pitchFamily="34" charset="0"/>
              </a:rPr>
              <a:t>
</a:t>
            </a:r>
            <a:endParaRPr lang="en-US" dirty="0"/>
          </a:p>
        </p:txBody>
      </p:sp>
      <p:sp>
        <p:nvSpPr>
          <p:cNvPr id="3" name="Content Placeholder 2"/>
          <p:cNvSpPr>
            <a:spLocks noGrp="1"/>
          </p:cNvSpPr>
          <p:nvPr>
            <p:ph idx="1"/>
          </p:nvPr>
        </p:nvSpPr>
        <p:spPr>
          <a:xfrm>
            <a:off x="92697" y="1447800"/>
            <a:ext cx="9067800" cy="5791200"/>
          </a:xfrm>
        </p:spPr>
        <p:txBody>
          <a:bodyPr>
            <a:normAutofit fontScale="92500" lnSpcReduction="10000"/>
          </a:bodyPr>
          <a:lstStyle/>
          <a:p>
            <a:pPr marL="0" indent="0">
              <a:buNone/>
            </a:pPr>
            <a:r>
              <a:rPr lang="es-ES" dirty="0">
                <a:latin typeface="Arial" panose="020B0604020202020204" pitchFamily="34" charset="0"/>
                <a:cs typeface="Arial" panose="020B0604020202020204" pitchFamily="34" charset="0"/>
              </a:rPr>
              <a:t>A continuación consideraremos </a:t>
            </a:r>
            <a:r>
              <a:rPr lang="es-ES" b="1" dirty="0">
                <a:latin typeface="Arial" panose="020B0604020202020204" pitchFamily="34" charset="0"/>
                <a:cs typeface="Arial" panose="020B0604020202020204" pitchFamily="34" charset="0"/>
              </a:rPr>
              <a:t>algunos de los elementos cardinales del culto familiar, incluyendo la lectura de la palabra de Dios, la oración y el canto</a:t>
            </a:r>
            <a:r>
              <a:rPr lang="es-ES" dirty="0">
                <a:latin typeface="Arial" panose="020B0604020202020204" pitchFamily="34" charset="0"/>
                <a:cs typeface="Arial" panose="020B0604020202020204" pitchFamily="34" charset="0"/>
              </a:rPr>
              <a:t>. También consideraremos otras actividades que podrían ser partes fructíferas de nuestro tiempo de adoración juntos.
</a:t>
            </a:r>
            <a:r>
              <a:rPr lang="es-ES" b="1" u="sng" dirty="0">
                <a:latin typeface="Arial" panose="020B0604020202020204" pitchFamily="34" charset="0"/>
                <a:cs typeface="Arial" panose="020B0604020202020204" pitchFamily="34" charset="0"/>
              </a:rPr>
              <a:t>1) La instrucción diaria en la palabra de Dios</a:t>
            </a:r>
            <a:r>
              <a:rPr lang="es-ES" dirty="0">
                <a:latin typeface="Arial" panose="020B0604020202020204" pitchFamily="34" charset="0"/>
                <a:cs typeface="Arial" panose="020B0604020202020204" pitchFamily="34" charset="0"/>
              </a:rPr>
              <a:t>
Dios debe ser adorado por la lectura diaria y la instrucción de Su palabra. A través de preguntas, respuestas e instrucciones, los padres e hijos tienen que relacionarse diariamente acerca de la verdad de Dios (</a:t>
            </a:r>
            <a:r>
              <a:rPr lang="es-ES" dirty="0" err="1">
                <a:latin typeface="Arial" panose="020B0604020202020204" pitchFamily="34" charset="0"/>
                <a:cs typeface="Arial" panose="020B0604020202020204" pitchFamily="34" charset="0"/>
              </a:rPr>
              <a:t>Dt</a:t>
            </a:r>
            <a:r>
              <a:rPr lang="es-ES" dirty="0">
                <a:latin typeface="Arial" panose="020B0604020202020204" pitchFamily="34" charset="0"/>
                <a:cs typeface="Arial" panose="020B0604020202020204" pitchFamily="34" charset="0"/>
              </a:rPr>
              <a:t> 6:6-7, 4:1-20)
</a:t>
            </a:r>
            <a:endParaRPr lang="en-US" sz="3200" dirty="0"/>
          </a:p>
        </p:txBody>
      </p:sp>
    </p:spTree>
    <p:extLst>
      <p:ext uri="{BB962C8B-B14F-4D97-AF65-F5344CB8AC3E}">
        <p14:creationId xmlns:p14="http://schemas.microsoft.com/office/powerpoint/2010/main" val="121203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rmAutofit lnSpcReduction="10000"/>
          </a:bodyPr>
          <a:lstStyle/>
          <a:p>
            <a:pPr marL="0" indent="0">
              <a:spcAft>
                <a:spcPts val="600"/>
              </a:spcAft>
              <a:buNone/>
            </a:pPr>
            <a:r>
              <a:rPr lang="es-ES" spc="-100" dirty="0">
                <a:latin typeface="Arial" panose="020B0604020202020204" pitchFamily="34" charset="0"/>
                <a:cs typeface="Arial" panose="020B0604020202020204" pitchFamily="34" charset="0"/>
              </a:rPr>
              <a:t>*</a:t>
            </a:r>
            <a:r>
              <a:rPr lang="es-ES" b="1" spc="-100" dirty="0">
                <a:latin typeface="Arial" panose="020B0604020202020204" pitchFamily="34" charset="0"/>
                <a:cs typeface="Arial" panose="020B0604020202020204" pitchFamily="34" charset="0"/>
              </a:rPr>
              <a:t>Es la semilla </a:t>
            </a:r>
            <a:r>
              <a:rPr lang="es-ES" spc="-100" dirty="0">
                <a:latin typeface="Arial" panose="020B0604020202020204" pitchFamily="34" charset="0"/>
                <a:cs typeface="Arial" panose="020B0604020202020204" pitchFamily="34" charset="0"/>
              </a:rPr>
              <a:t>que se dispersa y produce fruto (Mc 4:1-20)
*</a:t>
            </a:r>
            <a:r>
              <a:rPr lang="es-ES" b="1" spc="-100" dirty="0">
                <a:latin typeface="Arial" panose="020B0604020202020204" pitchFamily="34" charset="0"/>
                <a:cs typeface="Arial" panose="020B0604020202020204" pitchFamily="34" charset="0"/>
              </a:rPr>
              <a:t>Es inspirada por Dios </a:t>
            </a:r>
            <a:r>
              <a:rPr lang="es-ES" spc="-100" dirty="0">
                <a:latin typeface="Arial" panose="020B0604020202020204" pitchFamily="34" charset="0"/>
                <a:cs typeface="Arial" panose="020B0604020202020204" pitchFamily="34" charset="0"/>
              </a:rPr>
              <a:t>y útil para enseñar, reprender, para corregir y entrenar en la justicia (2Tim 3:16)
*</a:t>
            </a:r>
            <a:r>
              <a:rPr lang="es-ES" b="1" spc="-100" dirty="0">
                <a:latin typeface="Arial" panose="020B0604020202020204" pitchFamily="34" charset="0"/>
                <a:cs typeface="Arial" panose="020B0604020202020204" pitchFamily="34" charset="0"/>
              </a:rPr>
              <a:t>Es verdadera y sin error. </a:t>
            </a:r>
            <a:r>
              <a:rPr lang="es-ES" spc="-100" dirty="0">
                <a:latin typeface="Arial" panose="020B0604020202020204" pitchFamily="34" charset="0"/>
                <a:cs typeface="Arial" panose="020B0604020202020204" pitchFamily="34" charset="0"/>
              </a:rPr>
              <a:t>Es viva y poderosa (He 4:12)
“</a:t>
            </a:r>
            <a:r>
              <a:rPr lang="es-ES" u="sng" dirty="0"/>
              <a:t>Así será mi palabra que sale de mi boca; no volverá a mí vacía, sino que hará lo que yo sino que hará lo que yo deseo y cumplirá con mis propósitos</a:t>
            </a:r>
            <a:r>
              <a:rPr lang="es-ES" spc="-100" dirty="0">
                <a:latin typeface="Arial" panose="020B0604020202020204" pitchFamily="34" charset="0"/>
                <a:cs typeface="Arial" panose="020B0604020202020204" pitchFamily="34" charset="0"/>
              </a:rPr>
              <a:t>." (Isaías 55:11)
</a:t>
            </a:r>
            <a:endParaRPr lang="en-US" dirty="0"/>
          </a:p>
        </p:txBody>
      </p:sp>
    </p:spTree>
    <p:extLst>
      <p:ext uri="{BB962C8B-B14F-4D97-AF65-F5344CB8AC3E}">
        <p14:creationId xmlns:p14="http://schemas.microsoft.com/office/powerpoint/2010/main" val="23968208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553200"/>
          </a:xfrm>
        </p:spPr>
        <p:txBody>
          <a:bodyPr>
            <a:normAutofit fontScale="85000" lnSpcReduction="20000"/>
          </a:bodyPr>
          <a:lstStyle/>
          <a:p>
            <a:pPr marL="0" indent="0">
              <a:buNone/>
            </a:pPr>
            <a:r>
              <a:rPr lang="es-ES" dirty="0">
                <a:latin typeface="Arial" panose="020B0604020202020204" pitchFamily="34" charset="0"/>
                <a:cs typeface="Arial" panose="020B0604020202020204" pitchFamily="34" charset="0"/>
              </a:rPr>
              <a:t>Estos demuestran que la palabra de Dios tiene vida, luz, verdad, la promesa, la salvación, la paz y el gozo eterno.
</a:t>
            </a:r>
            <a:br>
              <a:rPr lang="es-ES" dirty="0">
                <a:latin typeface="Arial" panose="020B0604020202020204" pitchFamily="34" charset="0"/>
                <a:cs typeface="Arial" panose="020B0604020202020204" pitchFamily="34" charset="0"/>
              </a:rPr>
            </a:br>
            <a:r>
              <a:rPr lang="es-ES" dirty="0">
                <a:latin typeface="Arial" panose="020B0604020202020204" pitchFamily="34" charset="0"/>
                <a:cs typeface="Arial" panose="020B0604020202020204" pitchFamily="34" charset="0"/>
              </a:rPr>
              <a:t>Así que los padres deben saber cuál es el mejor en la crianza de sus hijos, y debemos confiar en la eficacia de su palabra.
*</a:t>
            </a:r>
            <a:r>
              <a:rPr lang="es-ES" b="1" dirty="0">
                <a:latin typeface="Arial" panose="020B0604020202020204" pitchFamily="34" charset="0"/>
                <a:cs typeface="Arial" panose="020B0604020202020204" pitchFamily="34" charset="0"/>
              </a:rPr>
              <a:t>Leer pasaje bíblico</a:t>
            </a:r>
            <a:r>
              <a:rPr lang="es-ES" dirty="0">
                <a:latin typeface="Arial" panose="020B0604020202020204" pitchFamily="34" charset="0"/>
                <a:cs typeface="Arial" panose="020B0604020202020204" pitchFamily="34" charset="0"/>
              </a:rPr>
              <a:t>. 
    (Leerlo en voz alta, y ayudarlos a recitar versículos       </a:t>
            </a:r>
          </a:p>
          <a:p>
            <a:pPr marL="0" indent="0">
              <a:buNone/>
            </a:pPr>
            <a:r>
              <a:rPr lang="es-ES" dirty="0">
                <a:latin typeface="Arial" panose="020B0604020202020204" pitchFamily="34" charset="0"/>
                <a:cs typeface="Arial" panose="020B0604020202020204" pitchFamily="34" charset="0"/>
              </a:rPr>
              <a:t>     Bíblicos
</a:t>
            </a:r>
            <a:r>
              <a:rPr lang="es-ES" b="1" dirty="0">
                <a:latin typeface="Arial" panose="020B0604020202020204" pitchFamily="34" charset="0"/>
                <a:cs typeface="Arial" panose="020B0604020202020204" pitchFamily="34" charset="0"/>
              </a:rPr>
              <a:t>*Dar una breve interpretación.</a:t>
            </a:r>
            <a:r>
              <a:rPr lang="es-ES" dirty="0">
                <a:latin typeface="Arial" panose="020B0604020202020204" pitchFamily="34" charset="0"/>
                <a:cs typeface="Arial" panose="020B0604020202020204" pitchFamily="34" charset="0"/>
              </a:rPr>
              <a:t>
</a:t>
            </a:r>
            <a:r>
              <a:rPr lang="es-ES" b="1" dirty="0">
                <a:latin typeface="Arial" panose="020B0604020202020204" pitchFamily="34" charset="0"/>
                <a:cs typeface="Arial" panose="020B0604020202020204" pitchFamily="34" charset="0"/>
              </a:rPr>
              <a:t>*A continuación, contestar algunas preguntas que tengan los hijos. </a:t>
            </a:r>
            <a:r>
              <a:rPr lang="es-ES" dirty="0">
                <a:latin typeface="Arial" panose="020B0604020202020204" pitchFamily="34" charset="0"/>
                <a:cs typeface="Arial" panose="020B0604020202020204" pitchFamily="34" charset="0"/>
              </a:rPr>
              <a:t>
</a:t>
            </a:r>
            <a:r>
              <a:rPr lang="es-ES" b="1" dirty="0">
                <a:latin typeface="Arial" panose="020B0604020202020204" pitchFamily="34" charset="0"/>
                <a:cs typeface="Arial" panose="020B0604020202020204" pitchFamily="34" charset="0"/>
              </a:rPr>
              <a:t>*Si no tienen preguntas, preguntarles acerca de su comprensión.
*Dar alguna aplicación en base al pasaje.</a:t>
            </a:r>
            <a:r>
              <a:rPr lang="es-ES"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3884757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686800" cy="1143000"/>
          </a:xfrm>
        </p:spPr>
        <p:txBody>
          <a:bodyPr>
            <a:normAutofit/>
          </a:bodyPr>
          <a:lstStyle/>
          <a:p>
            <a:pPr algn="l"/>
            <a:r>
              <a:rPr lang="es-ES" sz="3200" b="1" dirty="0">
                <a:latin typeface="Arial" panose="020B0604020202020204" pitchFamily="34" charset="0"/>
                <a:cs typeface="Arial" panose="020B0604020202020204" pitchFamily="34" charset="0"/>
              </a:rPr>
              <a:t>2. </a:t>
            </a:r>
            <a:r>
              <a:rPr lang="es-ES" sz="3200" b="1" u="sng" dirty="0">
                <a:latin typeface="Arial" panose="020B0604020202020204" pitchFamily="34" charset="0"/>
                <a:cs typeface="Arial" panose="020B0604020202020204" pitchFamily="34" charset="0"/>
              </a:rPr>
              <a:t>La oración diaria al trono de Dios</a:t>
            </a:r>
            <a:r>
              <a:rPr lang="es-ES" sz="3200" b="1" dirty="0">
                <a:latin typeface="Arial" panose="020B0604020202020204" pitchFamily="34" charset="0"/>
                <a:cs typeface="Arial" panose="020B0604020202020204" pitchFamily="34" charset="0"/>
              </a:rPr>
              <a:t>
</a:t>
            </a:r>
            <a:endParaRPr lang="en-US" sz="3200" dirty="0"/>
          </a:p>
        </p:txBody>
      </p:sp>
      <p:sp>
        <p:nvSpPr>
          <p:cNvPr id="3" name="Content Placeholder 2"/>
          <p:cNvSpPr>
            <a:spLocks noGrp="1"/>
          </p:cNvSpPr>
          <p:nvPr>
            <p:ph idx="1"/>
          </p:nvPr>
        </p:nvSpPr>
        <p:spPr>
          <a:xfrm>
            <a:off x="470034" y="1097280"/>
            <a:ext cx="8686800" cy="6096000"/>
          </a:xfrm>
        </p:spPr>
        <p:txBody>
          <a:bodyPr>
            <a:normAutofit fontScale="92500" lnSpcReduction="20000"/>
          </a:bodyPr>
          <a:lstStyle/>
          <a:p>
            <a:pPr marL="0" indent="0">
              <a:spcAft>
                <a:spcPts val="600"/>
              </a:spcAft>
              <a:buNone/>
            </a:pPr>
            <a:r>
              <a:rPr lang="es-ES" dirty="0">
                <a:latin typeface="Arial" panose="020B0604020202020204" pitchFamily="34" charset="0"/>
                <a:cs typeface="Arial" panose="020B0604020202020204" pitchFamily="34" charset="0"/>
              </a:rPr>
              <a:t>Otro elemento necesario del culto familiar es la oración. Enséñales a inclinarse la cabeza, doblar sus manos y orar: </a:t>
            </a:r>
            <a:r>
              <a:rPr lang="es-ES" b="1" dirty="0">
                <a:latin typeface="Arial" panose="020B0604020202020204" pitchFamily="34" charset="0"/>
                <a:cs typeface="Arial" panose="020B0604020202020204" pitchFamily="34" charset="0"/>
              </a:rPr>
              <a:t>Anima a tu familia a pasar tiempo en adoración, confesión, intercesión, acción de gracias, y súplica</a:t>
            </a:r>
            <a:r>
              <a:rPr lang="es-ES" dirty="0">
                <a:latin typeface="Arial" panose="020B0604020202020204" pitchFamily="34" charset="0"/>
                <a:cs typeface="Arial" panose="020B0604020202020204" pitchFamily="34" charset="0"/>
              </a:rPr>
              <a:t>.
Durante el tiempo de adoración familiar, puede orar una persona varias, o todos en unión.</a:t>
            </a:r>
            <a:br>
              <a:rPr lang="es-ES" dirty="0">
                <a:latin typeface="Arial" panose="020B0604020202020204" pitchFamily="34" charset="0"/>
                <a:cs typeface="Arial" panose="020B0604020202020204" pitchFamily="34" charset="0"/>
              </a:rPr>
            </a:br>
            <a:r>
              <a:rPr lang="es-ES" dirty="0">
                <a:latin typeface="Arial" panose="020B0604020202020204" pitchFamily="34" charset="0"/>
                <a:cs typeface="Arial" panose="020B0604020202020204" pitchFamily="34" charset="0"/>
              </a:rPr>
              <a:t>Esta es también una oportunidad para orar el uno por el otro y solicitar la oración de los miembros de la familia.
Como dijo </a:t>
            </a:r>
            <a:r>
              <a:rPr lang="es-ES" b="1" dirty="0">
                <a:latin typeface="Arial" panose="020B0604020202020204" pitchFamily="34" charset="0"/>
                <a:cs typeface="Arial" panose="020B0604020202020204" pitchFamily="34" charset="0"/>
              </a:rPr>
              <a:t>Thomas Brooks</a:t>
            </a:r>
            <a:r>
              <a:rPr lang="es-ES" dirty="0">
                <a:latin typeface="Arial" panose="020B0604020202020204" pitchFamily="34" charset="0"/>
                <a:cs typeface="Arial" panose="020B0604020202020204" pitchFamily="34" charset="0"/>
              </a:rPr>
              <a:t>, “</a:t>
            </a:r>
            <a:r>
              <a:rPr lang="es-ES" u="sng" dirty="0">
                <a:latin typeface="Arial" panose="020B0604020202020204" pitchFamily="34" charset="0"/>
                <a:cs typeface="Arial" panose="020B0604020202020204" pitchFamily="34" charset="0"/>
              </a:rPr>
              <a:t>Una familia sin oración es como una casa sin techo, abierta y expuesta a todas las tormentas del cielo</a:t>
            </a:r>
            <a:r>
              <a:rPr lang="es-ES"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79025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algn="l"/>
            <a:r>
              <a:rPr lang="es-ES" sz="3200" b="1" u="sng" dirty="0">
                <a:latin typeface="Arial" panose="020B0604020202020204" pitchFamily="34" charset="0"/>
                <a:cs typeface="Arial" panose="020B0604020202020204" pitchFamily="34" charset="0"/>
              </a:rPr>
              <a:t>3. Cantar diariamente alabanzas a Dios
</a:t>
            </a:r>
            <a:endParaRPr lang="en-US" sz="3200" dirty="0"/>
          </a:p>
        </p:txBody>
      </p:sp>
      <p:sp>
        <p:nvSpPr>
          <p:cNvPr id="3" name="Content Placeholder 2"/>
          <p:cNvSpPr>
            <a:spLocks noGrp="1"/>
          </p:cNvSpPr>
          <p:nvPr>
            <p:ph idx="1"/>
          </p:nvPr>
        </p:nvSpPr>
        <p:spPr>
          <a:xfrm>
            <a:off x="304800" y="727108"/>
            <a:ext cx="8686800" cy="6172200"/>
          </a:xfrm>
        </p:spPr>
        <p:txBody>
          <a:bodyPr>
            <a:noAutofit/>
          </a:bodyPr>
          <a:lstStyle/>
          <a:p>
            <a:pPr marL="0" indent="0">
              <a:lnSpc>
                <a:spcPts val="3600"/>
              </a:lnSpc>
              <a:spcAft>
                <a:spcPts val="600"/>
              </a:spcAft>
              <a:buNone/>
            </a:pPr>
            <a:r>
              <a:rPr lang="es-ES" sz="2800" spc="-100" dirty="0">
                <a:latin typeface="Arial" panose="020B0604020202020204" pitchFamily="34" charset="0"/>
                <a:cs typeface="Arial" panose="020B0604020202020204" pitchFamily="34" charset="0"/>
              </a:rPr>
              <a:t>Para la gran mayoría de las familias, este es inicialmente el elemento más incómodo de la adoración familiar. La mayoría de nosotros no estamos entusiasmados con las voces con las que hemos sido bendecidos. 
Entonces, ¿por qué cantamos?
"</a:t>
            </a:r>
            <a:r>
              <a:rPr lang="es-ES" u="sng" dirty="0"/>
              <a:t>Aclamen alegres al </a:t>
            </a:r>
            <a:r>
              <a:rPr lang="es-ES" u="sng" cap="small" dirty="0"/>
              <a:t>Señor</a:t>
            </a:r>
            <a:r>
              <a:rPr lang="es-ES" u="sng" dirty="0"/>
              <a:t>, habitantes de toda la tierra;</a:t>
            </a:r>
            <a:r>
              <a:rPr lang="es-ES" sz="2800" u="sng" dirty="0"/>
              <a:t> </a:t>
            </a:r>
            <a:r>
              <a:rPr lang="es-ES" u="sng" dirty="0"/>
              <a:t>adoren al </a:t>
            </a:r>
            <a:r>
              <a:rPr lang="es-ES" u="sng" cap="small" dirty="0"/>
              <a:t>Señor</a:t>
            </a:r>
            <a:r>
              <a:rPr lang="es-ES" u="sng" dirty="0"/>
              <a:t> con regocijo.</a:t>
            </a:r>
            <a:r>
              <a:rPr lang="es-ES" sz="2800" u="sng" dirty="0"/>
              <a:t> </a:t>
            </a:r>
            <a:r>
              <a:rPr lang="es-ES" u="sng" dirty="0"/>
              <a:t>Preséntense ante él</a:t>
            </a:r>
            <a:r>
              <a:rPr lang="es-ES" sz="2800" u="sng" dirty="0"/>
              <a:t> </a:t>
            </a:r>
            <a:r>
              <a:rPr lang="es-ES" u="sng" dirty="0"/>
              <a:t>con cánticos de júbilo</a:t>
            </a:r>
            <a:r>
              <a:rPr lang="es-ES" dirty="0"/>
              <a:t>.”</a:t>
            </a:r>
            <a:r>
              <a:rPr lang="es-ES" sz="2800" spc="-100" dirty="0">
                <a:latin typeface="Arial" panose="020B0604020202020204" pitchFamily="34" charset="0"/>
                <a:cs typeface="Arial" panose="020B0604020202020204" pitchFamily="34" charset="0"/>
              </a:rPr>
              <a:t> (</a:t>
            </a:r>
            <a:r>
              <a:rPr lang="es-ES" sz="2800" spc="-100" dirty="0" err="1">
                <a:latin typeface="Arial" panose="020B0604020202020204" pitchFamily="34" charset="0"/>
                <a:cs typeface="Arial" panose="020B0604020202020204" pitchFamily="34" charset="0"/>
              </a:rPr>
              <a:t>Sl</a:t>
            </a:r>
            <a:r>
              <a:rPr lang="es-ES" sz="2800" spc="-100" dirty="0">
                <a:latin typeface="Arial" panose="020B0604020202020204" pitchFamily="34" charset="0"/>
                <a:cs typeface="Arial" panose="020B0604020202020204" pitchFamily="34" charset="0"/>
              </a:rPr>
              <a:t> 100:1-2) 
"</a:t>
            </a:r>
            <a:r>
              <a:rPr lang="es-ES" u="sng" dirty="0"/>
              <a:t>Vengan, cantemos con júbilo al </a:t>
            </a:r>
            <a:r>
              <a:rPr lang="es-ES" u="sng" cap="small" dirty="0"/>
              <a:t>Señor</a:t>
            </a:r>
            <a:r>
              <a:rPr lang="es-ES" u="sng" dirty="0"/>
              <a:t>; aclamemos a la roca de nuestra salvación. Lleguemos ante él con acción de gracias, aclamémoslo con cánticos</a:t>
            </a:r>
            <a:r>
              <a:rPr lang="es-ES" dirty="0"/>
              <a:t>.</a:t>
            </a:r>
            <a:r>
              <a:rPr lang="es-ES" sz="2800" spc="-100" dirty="0">
                <a:latin typeface="Arial" panose="020B0604020202020204" pitchFamily="34" charset="0"/>
                <a:cs typeface="Arial" panose="020B0604020202020204" pitchFamily="34" charset="0"/>
              </a:rPr>
              <a:t>" (</a:t>
            </a:r>
            <a:r>
              <a:rPr lang="es-ES" sz="2800" spc="-100" dirty="0" err="1">
                <a:latin typeface="Arial" panose="020B0604020202020204" pitchFamily="34" charset="0"/>
                <a:cs typeface="Arial" panose="020B0604020202020204" pitchFamily="34" charset="0"/>
              </a:rPr>
              <a:t>Sl</a:t>
            </a:r>
            <a:r>
              <a:rPr lang="es-ES" sz="2800" spc="-100" dirty="0">
                <a:latin typeface="Arial" panose="020B0604020202020204" pitchFamily="34" charset="0"/>
                <a:cs typeface="Arial" panose="020B0604020202020204" pitchFamily="34" charset="0"/>
              </a:rPr>
              <a:t> 95:1-2)</a:t>
            </a:r>
            <a:br>
              <a:rPr lang="es-ES" sz="2800" spc="-100" dirty="0">
                <a:latin typeface="Arial" panose="020B0604020202020204" pitchFamily="34" charset="0"/>
                <a:cs typeface="Arial" panose="020B0604020202020204" pitchFamily="34" charset="0"/>
              </a:rPr>
            </a:br>
            <a:r>
              <a:rPr lang="es-ES" sz="2800" spc="-100" dirty="0">
                <a:latin typeface="Arial" panose="020B0604020202020204" pitchFamily="34" charset="0"/>
                <a:cs typeface="Arial" panose="020B0604020202020204" pitchFamily="34" charset="0"/>
              </a:rPr>
              <a:t> </a:t>
            </a:r>
            <a:br>
              <a:rPr lang="es-ES" sz="2800" spc="-100" dirty="0">
                <a:latin typeface="Arial" panose="020B0604020202020204" pitchFamily="34" charset="0"/>
                <a:cs typeface="Arial" panose="020B0604020202020204" pitchFamily="34" charset="0"/>
              </a:rPr>
            </a:br>
            <a:r>
              <a:rPr lang="es-ES" sz="2800" spc="-100" dirty="0">
                <a:latin typeface="Arial" panose="020B0604020202020204" pitchFamily="34" charset="0"/>
                <a:cs typeface="Arial" panose="020B0604020202020204" pitchFamily="34" charset="0"/>
              </a:rPr>
              <a:t>
</a:t>
            </a:r>
            <a:endParaRPr lang="en-US" sz="2800" dirty="0"/>
          </a:p>
        </p:txBody>
      </p:sp>
    </p:spTree>
    <p:extLst>
      <p:ext uri="{BB962C8B-B14F-4D97-AF65-F5344CB8AC3E}">
        <p14:creationId xmlns:p14="http://schemas.microsoft.com/office/powerpoint/2010/main" val="355360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12821"/>
            <a:ext cx="8844815" cy="6553200"/>
          </a:xfrm>
        </p:spPr>
        <p:txBody>
          <a:bodyPr>
            <a:normAutofit fontScale="92500" lnSpcReduction="10000"/>
          </a:bodyPr>
          <a:lstStyle/>
          <a:p>
            <a:pPr marL="0" indent="0">
              <a:buNone/>
            </a:pPr>
            <a:r>
              <a:rPr lang="es-ES" b="1" dirty="0">
                <a:latin typeface="Arial" panose="020B0604020202020204" pitchFamily="34" charset="0"/>
                <a:cs typeface="Arial" panose="020B0604020202020204" pitchFamily="34" charset="0"/>
              </a:rPr>
              <a:t>El canto promueve la devoción a medida que calienta los corazones. La gracia del espíritu se agita en nosotros, y nuestro crecimiento en la gracia es estimulado. 
</a:t>
            </a:r>
          </a:p>
          <a:p>
            <a:pPr marL="0" indent="0">
              <a:buNone/>
            </a:pPr>
            <a:endParaRPr lang="es-ES" b="1" dirty="0">
              <a:latin typeface="Arial" panose="020B0604020202020204" pitchFamily="34" charset="0"/>
              <a:cs typeface="Arial" panose="020B0604020202020204" pitchFamily="34" charset="0"/>
            </a:endParaRPr>
          </a:p>
          <a:p>
            <a:pPr marL="0" indent="0">
              <a:buNone/>
            </a:pPr>
            <a:endParaRPr lang="es-ES" b="1" dirty="0">
              <a:latin typeface="Arial" panose="020B0604020202020204" pitchFamily="34" charset="0"/>
              <a:cs typeface="Arial" panose="020B0604020202020204" pitchFamily="34" charset="0"/>
            </a:endParaRPr>
          </a:p>
          <a:p>
            <a:pPr marL="0" indent="0">
              <a:buNone/>
            </a:pPr>
            <a:r>
              <a:rPr lang="es-ES" b="1" dirty="0">
                <a:latin typeface="Arial" panose="020B0604020202020204" pitchFamily="34" charset="0"/>
                <a:cs typeface="Arial" panose="020B0604020202020204" pitchFamily="34" charset="0"/>
              </a:rPr>
              <a:t>“</a:t>
            </a:r>
          </a:p>
          <a:p>
            <a:pPr marL="0" indent="0">
              <a:buNone/>
            </a:pPr>
            <a:r>
              <a:rPr lang="es-ES" dirty="0">
                <a:latin typeface="Arial" panose="020B0604020202020204" pitchFamily="34" charset="0"/>
                <a:cs typeface="Arial" panose="020B0604020202020204" pitchFamily="34" charset="0"/>
              </a:rPr>
              <a:t>“</a:t>
            </a:r>
            <a:r>
              <a:rPr lang="es-ES" u="sng" dirty="0"/>
              <a:t>Que habite en ustedes la palabra de Cristo con toda su riqueza: instrúyanse y aconséjense unos a otros con toda sabiduría; canten salmos, himnos y canciones espirituales a Dios, con gratitud de corazón</a:t>
            </a:r>
            <a:r>
              <a:rPr lang="es-ES" dirty="0">
                <a:latin typeface="Arial" panose="020B0604020202020204" pitchFamily="34" charset="0"/>
                <a:cs typeface="Arial" panose="020B0604020202020204" pitchFamily="34" charset="0"/>
              </a:rPr>
              <a:t>.”(Col 3:16)
</a:t>
            </a:r>
            <a:endParaRPr lang="en-US" dirty="0"/>
          </a:p>
        </p:txBody>
      </p:sp>
      <p:pic>
        <p:nvPicPr>
          <p:cNvPr id="1026" name="Picture 2" descr="https://study.com/cimages/multimages/16/Amazing_Grace.PNG"/>
          <p:cNvPicPr>
            <a:picLocks noChangeAspect="1" noChangeArrowheads="1"/>
          </p:cNvPicPr>
          <p:nvPr/>
        </p:nvPicPr>
        <p:blipFill rotWithShape="1">
          <a:blip r:embed="rId2">
            <a:extLst>
              <a:ext uri="{28A0092B-C50C-407E-A947-70E740481C1C}">
                <a14:useLocalDpi xmlns:a14="http://schemas.microsoft.com/office/drawing/2010/main" val="0"/>
              </a:ext>
            </a:extLst>
          </a:blip>
          <a:srcRect l="1646" t="20654" b="56332"/>
          <a:stretch/>
        </p:blipFill>
        <p:spPr bwMode="auto">
          <a:xfrm>
            <a:off x="328061" y="1917769"/>
            <a:ext cx="8543730" cy="177592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4800" y="3276600"/>
            <a:ext cx="31413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6625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4800" y="9625"/>
            <a:ext cx="8229600" cy="1143000"/>
          </a:xfrm>
        </p:spPr>
        <p:txBody>
          <a:bodyPr>
            <a:normAutofit/>
          </a:bodyPr>
          <a:lstStyle/>
          <a:p>
            <a:pPr algn="just"/>
            <a:r>
              <a:rPr lang="es-MX" sz="3200" b="1" dirty="0">
                <a:latin typeface="Arial" panose="020B0604020202020204" pitchFamily="34" charset="0"/>
                <a:cs typeface="Arial" panose="020B0604020202020204" pitchFamily="34" charset="0"/>
              </a:rPr>
              <a:t>4. Elementos adicionales
</a:t>
            </a:r>
          </a:p>
        </p:txBody>
      </p:sp>
      <p:sp>
        <p:nvSpPr>
          <p:cNvPr id="9" name="Content Placeholder 8"/>
          <p:cNvSpPr>
            <a:spLocks noGrp="1"/>
          </p:cNvSpPr>
          <p:nvPr>
            <p:ph idx="1"/>
          </p:nvPr>
        </p:nvSpPr>
        <p:spPr>
          <a:xfrm>
            <a:off x="228600" y="685800"/>
            <a:ext cx="8915400" cy="6019800"/>
          </a:xfrm>
        </p:spPr>
        <p:txBody>
          <a:bodyPr>
            <a:noAutofit/>
          </a:bodyPr>
          <a:lstStyle/>
          <a:p>
            <a:pPr marL="0" indent="0">
              <a:buNone/>
            </a:pPr>
            <a:r>
              <a:rPr lang="es-ES" sz="2400" dirty="0">
                <a:latin typeface="Arial" panose="020B0604020202020204" pitchFamily="34" charset="0"/>
                <a:cs typeface="Arial" panose="020B0604020202020204" pitchFamily="34" charset="0"/>
              </a:rPr>
              <a:t>Hay otros elementos de adoración que podemos incorporar en nuestros tiempos de culto basados en </a:t>
            </a:r>
          </a:p>
          <a:p>
            <a:pPr marL="0" indent="0">
              <a:buNone/>
            </a:pPr>
            <a:r>
              <a:rPr lang="es-ES" sz="2400" dirty="0" err="1">
                <a:latin typeface="Arial" panose="020B0604020202020204" pitchFamily="34" charset="0"/>
                <a:cs typeface="Arial" panose="020B0604020202020204" pitchFamily="34" charset="0"/>
              </a:rPr>
              <a:t>Ef</a:t>
            </a:r>
            <a:r>
              <a:rPr lang="es-ES" sz="2400" dirty="0">
                <a:latin typeface="Arial" panose="020B0604020202020204" pitchFamily="34" charset="0"/>
                <a:cs typeface="Arial" panose="020B0604020202020204" pitchFamily="34" charset="0"/>
              </a:rPr>
              <a:t> 6:4b, </a:t>
            </a:r>
            <a:r>
              <a:rPr lang="es-ES" sz="2400" u="sng" dirty="0">
                <a:latin typeface="Arial" panose="020B0604020202020204" pitchFamily="34" charset="0"/>
                <a:cs typeface="Arial" panose="020B0604020202020204" pitchFamily="34" charset="0"/>
              </a:rPr>
              <a:t>"... </a:t>
            </a:r>
            <a:r>
              <a:rPr lang="es-ES" sz="2400" u="sng" dirty="0"/>
              <a:t>críenlos según la disciplina e instrucción del Señor</a:t>
            </a:r>
            <a:r>
              <a:rPr lang="es-ES" sz="2400" u="sng" dirty="0">
                <a:latin typeface="Arial" panose="020B0604020202020204" pitchFamily="34" charset="0"/>
                <a:cs typeface="Arial" panose="020B0604020202020204" pitchFamily="34" charset="0"/>
              </a:rPr>
              <a:t>.”</a:t>
            </a:r>
          </a:p>
          <a:p>
            <a:pPr marL="0" indent="0">
              <a:buNone/>
            </a:pPr>
            <a:r>
              <a:rPr lang="es-ES" sz="2400" dirty="0">
                <a:latin typeface="Arial" panose="020B0604020202020204" pitchFamily="34" charset="0"/>
                <a:cs typeface="Arial" panose="020B0604020202020204" pitchFamily="34" charset="0"/>
              </a:rPr>
              <a:t>
Hay la escritura y el Catecismo de memorización.
</a:t>
            </a:r>
          </a:p>
          <a:p>
            <a:pPr marL="0" indent="0">
              <a:buNone/>
            </a:pPr>
            <a:r>
              <a:rPr lang="es-ES" sz="2400" b="1" dirty="0">
                <a:latin typeface="Arial" panose="020B0604020202020204" pitchFamily="34" charset="0"/>
                <a:cs typeface="Arial" panose="020B0604020202020204" pitchFamily="34" charset="0"/>
              </a:rPr>
              <a:t>¿Cuáles son los beneficios de la memorización?</a:t>
            </a:r>
            <a:r>
              <a:rPr lang="es-ES" sz="2400" dirty="0">
                <a:latin typeface="Arial" panose="020B0604020202020204" pitchFamily="34" charset="0"/>
                <a:cs typeface="Arial" panose="020B0604020202020204" pitchFamily="34" charset="0"/>
              </a:rPr>
              <a:t>
</a:t>
            </a:r>
            <a:r>
              <a:rPr lang="es-ES" sz="2400" u="sng" dirty="0">
                <a:latin typeface="Arial" panose="020B0604020202020204" pitchFamily="34" charset="0"/>
                <a:cs typeface="Arial" panose="020B0604020202020204" pitchFamily="34" charset="0"/>
              </a:rPr>
              <a:t>La memoria es una facultad que debe desarrollarse</a:t>
            </a:r>
            <a:r>
              <a:rPr lang="es-ES" sz="2400" dirty="0">
                <a:latin typeface="Arial" panose="020B0604020202020204" pitchFamily="34" charset="0"/>
                <a:cs typeface="Arial" panose="020B0604020202020204" pitchFamily="34" charset="0"/>
              </a:rPr>
              <a:t>. Uno podría asimilar la memoria a un músculo, crece cuando se ejerce y se encoge cuando se descuida.
La memorización de material lógica, estructurada y conceptual como el catecismo corto realmente </a:t>
            </a:r>
            <a:r>
              <a:rPr lang="es-ES" sz="2400" u="sng" dirty="0">
                <a:latin typeface="Arial" panose="020B0604020202020204" pitchFamily="34" charset="0"/>
                <a:cs typeface="Arial" panose="020B0604020202020204" pitchFamily="34" charset="0"/>
              </a:rPr>
              <a:t>contribuye al desarrollo </a:t>
            </a:r>
            <a:r>
              <a:rPr lang="es-ES" sz="2400" dirty="0">
                <a:latin typeface="Arial" panose="020B0604020202020204" pitchFamily="34" charset="0"/>
                <a:cs typeface="Arial" panose="020B0604020202020204" pitchFamily="34" charset="0"/>
              </a:rPr>
              <a:t>mental. 
(Pensamiento pictórico y pensamiento conceptual)
</a:t>
            </a:r>
            <a:endParaRPr lang="en-US" sz="2400" dirty="0">
              <a:latin typeface="Arial Narrow" panose="020B0606020202030204" pitchFamily="34" charset="0"/>
            </a:endParaRPr>
          </a:p>
        </p:txBody>
      </p:sp>
    </p:spTree>
    <p:extLst>
      <p:ext uri="{BB962C8B-B14F-4D97-AF65-F5344CB8AC3E}">
        <p14:creationId xmlns:p14="http://schemas.microsoft.com/office/powerpoint/2010/main" val="99193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150" y="381000"/>
            <a:ext cx="8267700" cy="6629400"/>
          </a:xfrm>
        </p:spPr>
        <p:txBody>
          <a:bodyPr>
            <a:normAutofit/>
          </a:bodyPr>
          <a:lstStyle/>
          <a:p>
            <a:pPr marL="0" indent="0">
              <a:buNone/>
            </a:pPr>
            <a:r>
              <a:rPr lang="es-ES" sz="2800" dirty="0">
                <a:latin typeface="Arial" panose="020B0604020202020204" pitchFamily="34" charset="0"/>
                <a:cs typeface="Arial" panose="020B0604020202020204" pitchFamily="34" charset="0"/>
              </a:rPr>
              <a:t>Como el cristiano individual, cambiado por la gracia de Dios, naturalmente comienza a leer la Biblia, cantar y orar, de igual manera la familia cristiana impactada por la gracia de Dios querrá reunirse para leer la Biblia, cantar y orar.
Como toda la vida cristiana se vive en gracia, así disfrutamos y buscamos la adoración familiar por esa misma gracia.
</a:t>
            </a:r>
            <a:r>
              <a:rPr lang="es-ES" sz="2800" b="1" dirty="0">
                <a:latin typeface="Arial" panose="020B0604020202020204" pitchFamily="34" charset="0"/>
                <a:cs typeface="Arial" panose="020B0604020202020204" pitchFamily="34" charset="0"/>
              </a:rPr>
              <a:t>En esta conferencia, queremos aprender acerca de la adoración y la adoración de la familia para que podamos ser verdaderos adoradores de Dios junto con los miembros de nuestra familia, especialmente con nuestros preciosos hijos.</a:t>
            </a:r>
            <a:endParaRPr lang="en-US" sz="2800" b="1" dirty="0"/>
          </a:p>
        </p:txBody>
      </p:sp>
    </p:spTree>
    <p:extLst>
      <p:ext uri="{BB962C8B-B14F-4D97-AF65-F5344CB8AC3E}">
        <p14:creationId xmlns:p14="http://schemas.microsoft.com/office/powerpoint/2010/main" val="3556072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686800" cy="6477000"/>
          </a:xfrm>
        </p:spPr>
        <p:txBody>
          <a:bodyPr>
            <a:normAutofit lnSpcReduction="10000"/>
          </a:bodyPr>
          <a:lstStyle/>
          <a:p>
            <a:pPr marL="0" indent="0">
              <a:spcAft>
                <a:spcPts val="1200"/>
              </a:spcAft>
              <a:buNone/>
            </a:pPr>
            <a:r>
              <a:rPr lang="es-ES" b="1" dirty="0">
                <a:latin typeface="Arial" panose="020B0604020202020204" pitchFamily="34" charset="0"/>
                <a:cs typeface="Arial" panose="020B0604020202020204" pitchFamily="34" charset="0"/>
              </a:rPr>
              <a:t>*Memorización de las escrituras
</a:t>
            </a:r>
            <a:r>
              <a:rPr lang="es-ES" dirty="0">
                <a:latin typeface="Arial" panose="020B0604020202020204" pitchFamily="34" charset="0"/>
                <a:cs typeface="Arial" panose="020B0604020202020204" pitchFamily="34" charset="0"/>
              </a:rPr>
              <a:t>Siempre queremos sembrar la palabra de Dios en el corazón de nuestros hijos. 
Como familia, este es un ejercicio maravilloso para hacer juntos, tomando un versículo a la semana para memorizar entre sí. 
Incluso los niños pequeños (3-4 años) pueden memorizar la palabra de Dios.</a:t>
            </a:r>
            <a:r>
              <a:rPr lang="es-ES" b="1" dirty="0">
                <a:latin typeface="Arial" panose="020B0604020202020204" pitchFamily="34" charset="0"/>
                <a:cs typeface="Arial" panose="020B0604020202020204" pitchFamily="34" charset="0"/>
              </a:rPr>
              <a:t>
1 verso por 2 semanas por 10 años = 260 versos
</a:t>
            </a:r>
            <a:endParaRPr lang="en-US" dirty="0"/>
          </a:p>
        </p:txBody>
      </p:sp>
    </p:spTree>
    <p:extLst>
      <p:ext uri="{BB962C8B-B14F-4D97-AF65-F5344CB8AC3E}">
        <p14:creationId xmlns:p14="http://schemas.microsoft.com/office/powerpoint/2010/main" val="3276154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6477000"/>
          </a:xfrm>
        </p:spPr>
        <p:txBody>
          <a:bodyPr>
            <a:normAutofit/>
          </a:bodyPr>
          <a:lstStyle/>
          <a:p>
            <a:pPr marL="0" indent="0">
              <a:spcAft>
                <a:spcPts val="1200"/>
              </a:spcAft>
              <a:buNone/>
            </a:pPr>
            <a:r>
              <a:rPr lang="es-ES" sz="3000" dirty="0">
                <a:latin typeface="Arial" panose="020B0604020202020204" pitchFamily="34" charset="0"/>
                <a:cs typeface="Arial" panose="020B0604020202020204" pitchFamily="34" charset="0"/>
              </a:rPr>
              <a:t>La bendición de la memorización es que brinda  la oportunidad de meditar sobre la palabra de Dios dondequiera que estén, y cualesquiera que sean sus circunstancias:
Los versículos bíblicos vendrán a su mente en medio de la lucha, y proporcionarán consuelo y la sabiduría de Dios para tomar decisiones importantes.
</a:t>
            </a:r>
            <a:endParaRPr lang="en-US" sz="3000" dirty="0"/>
          </a:p>
        </p:txBody>
      </p:sp>
    </p:spTree>
    <p:extLst>
      <p:ext uri="{BB962C8B-B14F-4D97-AF65-F5344CB8AC3E}">
        <p14:creationId xmlns:p14="http://schemas.microsoft.com/office/powerpoint/2010/main" val="2806251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686800" cy="6477000"/>
          </a:xfrm>
        </p:spPr>
        <p:txBody>
          <a:bodyPr>
            <a:noAutofit/>
          </a:bodyPr>
          <a:lstStyle/>
          <a:p>
            <a:pPr marL="0" indent="0">
              <a:spcAft>
                <a:spcPts val="600"/>
              </a:spcAft>
              <a:buNone/>
            </a:pPr>
            <a:r>
              <a:rPr lang="es-ES" sz="2800" b="1" spc="-100" dirty="0">
                <a:latin typeface="Arial" panose="020B0604020202020204" pitchFamily="34" charset="0"/>
                <a:cs typeface="Arial" panose="020B0604020202020204" pitchFamily="34" charset="0"/>
              </a:rPr>
              <a:t>*El Catecismo
</a:t>
            </a:r>
            <a:r>
              <a:rPr lang="es-ES" sz="2800" spc="-100" dirty="0">
                <a:latin typeface="Arial" panose="020B0604020202020204" pitchFamily="34" charset="0"/>
                <a:cs typeface="Arial" panose="020B0604020202020204" pitchFamily="34" charset="0"/>
              </a:rPr>
              <a:t>El Catecismo es una disciplina perdida en la Iglesia Evangélica de hoy.</a:t>
            </a:r>
            <a:r>
              <a:rPr lang="es-ES" sz="2800" b="1" spc="-100" dirty="0">
                <a:latin typeface="Arial" panose="020B0604020202020204" pitchFamily="34" charset="0"/>
                <a:cs typeface="Arial" panose="020B0604020202020204" pitchFamily="34" charset="0"/>
              </a:rPr>
              <a:t> Simplemente hablando, el Catecismo es el estudio de la fe cristiana.
</a:t>
            </a:r>
            <a:r>
              <a:rPr lang="es-ES" sz="2800" spc="-100" dirty="0">
                <a:latin typeface="Arial" panose="020B0604020202020204" pitchFamily="34" charset="0"/>
                <a:cs typeface="Arial" panose="020B0604020202020204" pitchFamily="34" charset="0"/>
              </a:rPr>
              <a:t>Fue revivido en el siglo 16 por los reformadores protestantes tan exitosamente que los católicos romanos empezaron a imitarlos.</a:t>
            </a:r>
            <a:r>
              <a:rPr lang="es-ES" sz="2800" b="1" spc="-100" dirty="0">
                <a:latin typeface="Arial" panose="020B0604020202020204" pitchFamily="34" charset="0"/>
                <a:cs typeface="Arial" panose="020B0604020202020204" pitchFamily="34" charset="0"/>
              </a:rPr>
              <a:t>
Los catecismos fueron escritos por Luther, Calvin, </a:t>
            </a:r>
            <a:r>
              <a:rPr lang="es-ES" sz="2800" b="1" spc="-100" dirty="0" err="1">
                <a:latin typeface="Arial" panose="020B0604020202020204" pitchFamily="34" charset="0"/>
                <a:cs typeface="Arial" panose="020B0604020202020204" pitchFamily="34" charset="0"/>
              </a:rPr>
              <a:t>Bullinger</a:t>
            </a:r>
            <a:r>
              <a:rPr lang="es-ES" sz="2800" b="1" spc="-100" dirty="0">
                <a:latin typeface="Arial" panose="020B0604020202020204" pitchFamily="34" charset="0"/>
                <a:cs typeface="Arial" panose="020B0604020202020204" pitchFamily="34" charset="0"/>
              </a:rPr>
              <a:t> y casi todos los reformadores principales. </a:t>
            </a:r>
            <a:br>
              <a:rPr lang="es-ES" sz="2800" b="1" spc="-100" dirty="0">
                <a:latin typeface="Arial" panose="020B0604020202020204" pitchFamily="34" charset="0"/>
                <a:cs typeface="Arial" panose="020B0604020202020204" pitchFamily="34" charset="0"/>
              </a:rPr>
            </a:br>
            <a:r>
              <a:rPr lang="es-ES" sz="2800" spc="-100" dirty="0">
                <a:latin typeface="Arial" panose="020B0604020202020204" pitchFamily="34" charset="0"/>
                <a:cs typeface="Arial" panose="020B0604020202020204" pitchFamily="34" charset="0"/>
              </a:rPr>
              <a:t>En consonancia con la tradición, la Asamblea de Westminster produjo 2 catecismos; el más corto para los niños, y el más largo para los adultos.</a:t>
            </a:r>
            <a:br>
              <a:rPr lang="es-ES" sz="2800" b="1" spc="-100" dirty="0">
                <a:latin typeface="Arial" panose="020B0604020202020204" pitchFamily="34" charset="0"/>
                <a:cs typeface="Arial" panose="020B0604020202020204" pitchFamily="34" charset="0"/>
              </a:rPr>
            </a:br>
            <a:r>
              <a:rPr lang="es-ES" sz="2800" b="1" spc="-100" dirty="0">
                <a:latin typeface="Arial" panose="020B0604020202020204" pitchFamily="34" charset="0"/>
                <a:cs typeface="Arial" panose="020B0604020202020204" pitchFamily="34" charset="0"/>
              </a:rPr>
              <a:t>
</a:t>
            </a:r>
            <a:endParaRPr lang="en-US" sz="2800" spc="-100" dirty="0"/>
          </a:p>
        </p:txBody>
      </p:sp>
    </p:spTree>
    <p:extLst>
      <p:ext uri="{BB962C8B-B14F-4D97-AF65-F5344CB8AC3E}">
        <p14:creationId xmlns:p14="http://schemas.microsoft.com/office/powerpoint/2010/main" val="1161587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686800" cy="6553200"/>
          </a:xfrm>
        </p:spPr>
        <p:txBody>
          <a:bodyPr>
            <a:normAutofit/>
          </a:bodyPr>
          <a:lstStyle/>
          <a:p>
            <a:pPr marL="0" indent="0">
              <a:spcAft>
                <a:spcPts val="1200"/>
              </a:spcAft>
              <a:buNone/>
            </a:pPr>
            <a:r>
              <a:rPr lang="es-ES" sz="3000" b="1" dirty="0">
                <a:latin typeface="Arial" panose="020B0604020202020204" pitchFamily="34" charset="0"/>
                <a:cs typeface="Arial" panose="020B0604020202020204" pitchFamily="34" charset="0"/>
              </a:rPr>
              <a:t>Debemos catequizar a nuestros hijos por varias razones:</a:t>
            </a:r>
            <a:r>
              <a:rPr lang="es-ES" b="1" dirty="0">
                <a:latin typeface="Arial" panose="020B0604020202020204" pitchFamily="34" charset="0"/>
                <a:cs typeface="Arial" panose="020B0604020202020204" pitchFamily="34" charset="0"/>
              </a:rPr>
              <a:t>
</a:t>
            </a:r>
            <a:r>
              <a:rPr lang="es-ES" sz="3000" b="1" dirty="0">
                <a:latin typeface="Arial" panose="020B0604020202020204" pitchFamily="34" charset="0"/>
                <a:cs typeface="Arial" panose="020B0604020202020204" pitchFamily="34" charset="0"/>
              </a:rPr>
              <a:t>*Es un método probado y comprobado de instrucción religiosa. </a:t>
            </a:r>
            <a:r>
              <a:rPr lang="es-ES" sz="3000" dirty="0">
                <a:latin typeface="Arial" panose="020B0604020202020204" pitchFamily="34" charset="0"/>
                <a:cs typeface="Arial" panose="020B0604020202020204" pitchFamily="34" charset="0"/>
              </a:rPr>
              <a:t>Durante generaciones, los protestantes han transmitido con éxito el contenido de la fe cristiana a sus hijos. </a:t>
            </a:r>
            <a:r>
              <a:rPr lang="es-ES" sz="3000" b="1" dirty="0">
                <a:latin typeface="Arial" panose="020B0604020202020204" pitchFamily="34" charset="0"/>
                <a:cs typeface="Arial" panose="020B0604020202020204" pitchFamily="34" charset="0"/>
              </a:rPr>
              <a:t>
*Es simple. No requiere recursos adicionales. </a:t>
            </a:r>
            <a:r>
              <a:rPr lang="es-ES" sz="3000" dirty="0">
                <a:latin typeface="Arial" panose="020B0604020202020204" pitchFamily="34" charset="0"/>
                <a:cs typeface="Arial" panose="020B0604020202020204" pitchFamily="34" charset="0"/>
              </a:rPr>
              <a:t>Cualquier padre catequizará a su hijo/a utilizando no más que un pequeño folleto. (En el proceso, los padres aprenden más que los hijos).</a:t>
            </a:r>
            <a:r>
              <a:rPr lang="es-ES" sz="3000" b="1" dirty="0">
                <a:latin typeface="Arial" panose="020B0604020202020204" pitchFamily="34" charset="0"/>
                <a:cs typeface="Arial" panose="020B0604020202020204" pitchFamily="34" charset="0"/>
              </a:rPr>
              <a:t>
</a:t>
            </a:r>
            <a:endParaRPr lang="en-US" sz="3000" dirty="0"/>
          </a:p>
        </p:txBody>
      </p:sp>
    </p:spTree>
    <p:extLst>
      <p:ext uri="{BB962C8B-B14F-4D97-AF65-F5344CB8AC3E}">
        <p14:creationId xmlns:p14="http://schemas.microsoft.com/office/powerpoint/2010/main" val="699234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lgn="l"/>
            <a:br>
              <a:rPr lang="en-US" sz="3000" dirty="0">
                <a:latin typeface="Arial" panose="020B0604020202020204" pitchFamily="34" charset="0"/>
                <a:cs typeface="Arial" panose="020B0604020202020204" pitchFamily="34" charset="0"/>
              </a:rPr>
            </a:br>
            <a:br>
              <a:rPr lang="en-US" sz="3000" dirty="0">
                <a:latin typeface="Arial" panose="020B0604020202020204" pitchFamily="34" charset="0"/>
                <a:cs typeface="Arial" panose="020B0604020202020204" pitchFamily="34" charset="0"/>
              </a:rPr>
            </a:br>
            <a:br>
              <a:rPr lang="en-US" sz="3000" dirty="0">
                <a:latin typeface="Arial" panose="020B0604020202020204" pitchFamily="34" charset="0"/>
                <a:cs typeface="Arial" panose="020B0604020202020204" pitchFamily="34" charset="0"/>
              </a:rPr>
            </a:br>
            <a:br>
              <a:rPr lang="en-US" sz="3000" dirty="0">
                <a:latin typeface="Arial" panose="020B0604020202020204" pitchFamily="34" charset="0"/>
                <a:cs typeface="Arial" panose="020B0604020202020204" pitchFamily="34" charset="0"/>
              </a:rPr>
            </a:br>
            <a:r>
              <a:rPr lang="en-US" sz="3000" dirty="0">
                <a:latin typeface="Arial" panose="020B0604020202020204" pitchFamily="34" charset="0"/>
                <a:cs typeface="Arial" panose="020B0604020202020204" pitchFamily="34" charset="0"/>
              </a:rPr>
              <a:t>  </a:t>
            </a:r>
          </a:p>
        </p:txBody>
      </p:sp>
      <p:sp>
        <p:nvSpPr>
          <p:cNvPr id="2" name="Content Placeholder 1"/>
          <p:cNvSpPr>
            <a:spLocks noGrp="1"/>
          </p:cNvSpPr>
          <p:nvPr>
            <p:ph idx="1"/>
          </p:nvPr>
        </p:nvSpPr>
        <p:spPr>
          <a:xfrm>
            <a:off x="304800" y="394355"/>
            <a:ext cx="8686800" cy="6477000"/>
          </a:xfrm>
        </p:spPr>
        <p:txBody>
          <a:bodyPr>
            <a:normAutofit fontScale="92500" lnSpcReduction="10000"/>
          </a:bodyPr>
          <a:lstStyle/>
          <a:p>
            <a:pPr marL="0" indent="0">
              <a:spcAft>
                <a:spcPts val="1800"/>
              </a:spcAft>
              <a:buNone/>
            </a:pPr>
            <a:r>
              <a:rPr lang="es-ES" b="1" dirty="0">
                <a:latin typeface="Arial" panose="020B0604020202020204" pitchFamily="34" charset="0"/>
                <a:cs typeface="Arial" panose="020B0604020202020204" pitchFamily="34" charset="0"/>
              </a:rPr>
              <a:t>*Es rico en contenido. </a:t>
            </a:r>
            <a:r>
              <a:rPr lang="es-ES" dirty="0">
                <a:latin typeface="Arial" panose="020B0604020202020204" pitchFamily="34" charset="0"/>
                <a:cs typeface="Arial" panose="020B0604020202020204" pitchFamily="34" charset="0"/>
              </a:rPr>
              <a:t>Los antiguos catecismos son ricas reservas de contenido teológico, devocional y práctico. El Catecismo más corto se refiere a la ética (la ley de Dios) y a la oración. 
Dios, el hombre, el pecado, Cristo, la fe, el arrepentimiento, y así sucesivamente tienen definiciones concisas y precisas.
</a:t>
            </a:r>
            <a:r>
              <a:rPr lang="es-ES" b="1" dirty="0">
                <a:latin typeface="Arial" panose="020B0604020202020204" pitchFamily="34" charset="0"/>
                <a:cs typeface="Arial" panose="020B0604020202020204" pitchFamily="34" charset="0"/>
              </a:rPr>
              <a:t>*El Catecismo utiliza un formato de pregunta y respuesta. </a:t>
            </a:r>
            <a:r>
              <a:rPr lang="es-ES" dirty="0">
                <a:latin typeface="Arial" panose="020B0604020202020204" pitchFamily="34" charset="0"/>
                <a:cs typeface="Arial" panose="020B0604020202020204" pitchFamily="34" charset="0"/>
              </a:rPr>
              <a:t>Se hace una pregunta teológica, y en la respuesta se da la enseñanza de las escrituras sobre ese tema.</a:t>
            </a:r>
            <a:r>
              <a:rPr lang="es-ES" b="1"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1966798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229600" cy="1143000"/>
          </a:xfrm>
        </p:spPr>
        <p:txBody>
          <a:bodyPr>
            <a:normAutofit fontScale="90000"/>
          </a:bodyPr>
          <a:lstStyle/>
          <a:p>
            <a:pPr algn="l"/>
            <a:r>
              <a:rPr lang="es-ES" dirty="0">
                <a:latin typeface="Arial" panose="020B0604020202020204" pitchFamily="34" charset="0"/>
                <a:cs typeface="Arial" panose="020B0604020202020204" pitchFamily="34" charset="0"/>
              </a:rPr>
              <a:t> </a:t>
            </a:r>
            <a:r>
              <a:rPr lang="es-ES" sz="3600" b="1" dirty="0">
                <a:latin typeface="Arial" panose="020B0604020202020204" pitchFamily="34" charset="0"/>
                <a:cs typeface="Arial" panose="020B0604020202020204" pitchFamily="34" charset="0"/>
              </a:rPr>
              <a:t>6. Practicidad en la adoración familiar</a:t>
            </a:r>
            <a:r>
              <a:rPr lang="es-ES" dirty="0">
                <a:latin typeface="Arial" panose="020B0604020202020204" pitchFamily="34" charset="0"/>
                <a:cs typeface="Arial" panose="020B0604020202020204" pitchFamily="34" charset="0"/>
              </a:rPr>
              <a:t>
</a:t>
            </a:r>
            <a:endParaRPr lang="en-US" dirty="0"/>
          </a:p>
        </p:txBody>
      </p:sp>
      <p:sp>
        <p:nvSpPr>
          <p:cNvPr id="3" name="Content Placeholder 2"/>
          <p:cNvSpPr>
            <a:spLocks noGrp="1"/>
          </p:cNvSpPr>
          <p:nvPr>
            <p:ph idx="1"/>
          </p:nvPr>
        </p:nvSpPr>
        <p:spPr>
          <a:xfrm>
            <a:off x="457200" y="1219200"/>
            <a:ext cx="8686800" cy="5638800"/>
          </a:xfrm>
        </p:spPr>
        <p:txBody>
          <a:bodyPr>
            <a:normAutofit/>
          </a:bodyPr>
          <a:lstStyle/>
          <a:p>
            <a:pPr marL="0" indent="0">
              <a:spcAft>
                <a:spcPts val="600"/>
              </a:spcAft>
              <a:buNone/>
            </a:pPr>
            <a:r>
              <a:rPr lang="es-ES" sz="2800" b="1" dirty="0">
                <a:latin typeface="Arial" panose="020B0604020202020204" pitchFamily="34" charset="0"/>
                <a:cs typeface="Arial" panose="020B0604020202020204" pitchFamily="34" charset="0"/>
              </a:rPr>
              <a:t>*La adoración que es bíblica no sólo es reverente, ¡sino también alegre! </a:t>
            </a:r>
            <a:r>
              <a:rPr lang="es-ES" sz="2800" dirty="0">
                <a:latin typeface="Arial" panose="020B0604020202020204" pitchFamily="34" charset="0"/>
                <a:cs typeface="Arial" panose="020B0604020202020204" pitchFamily="34" charset="0"/>
              </a:rPr>
              <a:t> En la adoración, estamos escuchando las promesas de Dios, reuniéndonos con El, cantando cantos de adoración y alabanza; confesamos nuestra creencia en este Dios glorioso y le ofrecemos oraciones. ¿Cómo podríamos adorar verdaderamente sin gozo?
</a:t>
            </a:r>
            <a:r>
              <a:rPr lang="es-ES" sz="2800" b="1" dirty="0">
                <a:latin typeface="Arial" panose="020B0604020202020204" pitchFamily="34" charset="0"/>
                <a:cs typeface="Arial" panose="020B0604020202020204" pitchFamily="34" charset="0"/>
              </a:rPr>
              <a:t>*Empieza despacio.</a:t>
            </a:r>
            <a:r>
              <a:rPr lang="es-ES" sz="2800" dirty="0">
                <a:latin typeface="Arial" panose="020B0604020202020204" pitchFamily="34" charset="0"/>
                <a:cs typeface="Arial" panose="020B0604020202020204" pitchFamily="34" charset="0"/>
              </a:rPr>
              <a:t>  Para la mayoría de nosotros esta es una práctica muy nueva. Por lo tanto, no debemos esperar demasiado muy temprano o incluso esperar demasiado de nuestra familia a largo plazo.
</a:t>
            </a:r>
            <a:endParaRPr lang="en-US" sz="2800" dirty="0"/>
          </a:p>
        </p:txBody>
      </p:sp>
    </p:spTree>
    <p:extLst>
      <p:ext uri="{BB962C8B-B14F-4D97-AF65-F5344CB8AC3E}">
        <p14:creationId xmlns:p14="http://schemas.microsoft.com/office/powerpoint/2010/main" val="117675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553200"/>
          </a:xfrm>
        </p:spPr>
        <p:txBody>
          <a:bodyPr>
            <a:normAutofit fontScale="92500" lnSpcReduction="20000"/>
          </a:bodyPr>
          <a:lstStyle/>
          <a:p>
            <a:pPr marL="0" indent="0">
              <a:buNone/>
            </a:pPr>
            <a:r>
              <a:rPr lang="es-ES" dirty="0">
                <a:latin typeface="Arial" panose="020B0604020202020204" pitchFamily="34" charset="0"/>
                <a:cs typeface="Arial" panose="020B0604020202020204" pitchFamily="34" charset="0"/>
              </a:rPr>
              <a:t>*</a:t>
            </a:r>
            <a:r>
              <a:rPr lang="es-ES" b="1" dirty="0">
                <a:latin typeface="Arial" panose="020B0604020202020204" pitchFamily="34" charset="0"/>
                <a:cs typeface="Arial" panose="020B0604020202020204" pitchFamily="34" charset="0"/>
              </a:rPr>
              <a:t>Brevedad</a:t>
            </a:r>
            <a:r>
              <a:rPr lang="es-ES" dirty="0">
                <a:latin typeface="Arial" panose="020B0604020202020204" pitchFamily="34" charset="0"/>
                <a:cs typeface="Arial" panose="020B0604020202020204" pitchFamily="34" charset="0"/>
              </a:rPr>
              <a:t>. La adoración familiar no debe ser una carga, pero muchas veces la transformamos en una carga al hacerla demasiada larga. Hace a los niños inquietos y puede provocarlos a la ira. Un buen promedio de tiempo es de 10-15 minutos si tiene niños pequeños. 
</a:t>
            </a:r>
          </a:p>
          <a:p>
            <a:pPr marL="0" indent="0">
              <a:buNone/>
            </a:pPr>
            <a:r>
              <a:rPr lang="es-ES" b="1" dirty="0">
                <a:latin typeface="Arial" panose="020B0604020202020204" pitchFamily="34" charset="0"/>
                <a:cs typeface="Arial" panose="020B0604020202020204" pitchFamily="34" charset="0"/>
              </a:rPr>
              <a:t>*Para niños de diferentes edades
</a:t>
            </a:r>
            <a:r>
              <a:rPr lang="es-ES" dirty="0">
                <a:latin typeface="Arial" panose="020B0604020202020204" pitchFamily="34" charset="0"/>
                <a:cs typeface="Arial" panose="020B0604020202020204" pitchFamily="34" charset="0"/>
              </a:rPr>
              <a:t>Tener un plan que cubra todas las edades. 
    -Leer unos minutos de un libro de historias   </a:t>
            </a:r>
          </a:p>
          <a:p>
            <a:pPr marL="0" indent="0">
              <a:buNone/>
            </a:pPr>
            <a:r>
              <a:rPr lang="es-ES" dirty="0">
                <a:latin typeface="Arial" panose="020B0604020202020204" pitchFamily="34" charset="0"/>
                <a:cs typeface="Arial" panose="020B0604020202020204" pitchFamily="34" charset="0"/>
              </a:rPr>
              <a:t>     bíblicas con niños pequeños.
    -Aplicar un proverbio para los más grandes.
    -Leer una o dos páginas de un libro con hijos   </a:t>
            </a:r>
          </a:p>
          <a:p>
            <a:pPr marL="0" indent="0">
              <a:buNone/>
            </a:pPr>
            <a:r>
              <a:rPr lang="es-ES" dirty="0">
                <a:latin typeface="Arial" panose="020B0604020202020204" pitchFamily="34" charset="0"/>
                <a:cs typeface="Arial" panose="020B0604020202020204" pitchFamily="34" charset="0"/>
              </a:rPr>
              <a:t>     adolescentes.
</a:t>
            </a:r>
            <a:endParaRPr lang="en-US" sz="3200" spc="-100" dirty="0"/>
          </a:p>
        </p:txBody>
      </p:sp>
    </p:spTree>
    <p:extLst>
      <p:ext uri="{BB962C8B-B14F-4D97-AF65-F5344CB8AC3E}">
        <p14:creationId xmlns:p14="http://schemas.microsoft.com/office/powerpoint/2010/main" val="3873723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Autofit/>
          </a:bodyPr>
          <a:lstStyle/>
          <a:p>
            <a:pPr marL="0" indent="0">
              <a:buNone/>
            </a:pPr>
            <a:r>
              <a:rPr lang="es-ES" sz="2800" b="1" dirty="0">
                <a:latin typeface="Arial" panose="020B0604020202020204" pitchFamily="34" charset="0"/>
                <a:cs typeface="Arial" panose="020B0604020202020204" pitchFamily="34" charset="0"/>
              </a:rPr>
              <a:t>De vez en cuando podemos ver a los niños mayores ayudar a los pequeños</a:t>
            </a:r>
            <a:r>
              <a:rPr lang="es-ES" sz="2800" dirty="0">
                <a:latin typeface="Arial" panose="020B0604020202020204" pitchFamily="34" charset="0"/>
                <a:cs typeface="Arial" panose="020B0604020202020204" pitchFamily="34" charset="0"/>
              </a:rPr>
              <a:t>, y los pequeños parecen disfrutar de tener la atención especial de los mayores. 
A medida que los padres enseñan a los mayores, los niños pequeños están aprendiendo a sentarse quietos. 
</a:t>
            </a:r>
            <a:r>
              <a:rPr lang="es-ES" sz="2800" b="1" dirty="0">
                <a:latin typeface="Arial" panose="020B0604020202020204" pitchFamily="34" charset="0"/>
                <a:cs typeface="Arial" panose="020B0604020202020204" pitchFamily="34" charset="0"/>
              </a:rPr>
              <a:t>De la misma manera, mientras que los padres enseñan a los pequeños</a:t>
            </a:r>
            <a:r>
              <a:rPr lang="es-ES" sz="2800" dirty="0">
                <a:latin typeface="Arial" panose="020B0604020202020204" pitchFamily="34" charset="0"/>
                <a:cs typeface="Arial" panose="020B0604020202020204" pitchFamily="34" charset="0"/>
              </a:rPr>
              <a:t>, los mayores escuchan. También aprenden el ejemplo de cómo enseñar a los niños pequeños. 
*Un plan sabio puede superar cualquier diversidad de edad.
Además, esta variación en los niños sólo afecta directamente a un tercio de la adoración familiar. No afecta la oración y el canto.
</a:t>
            </a:r>
            <a:endParaRPr lang="en-US" sz="2800" dirty="0"/>
          </a:p>
        </p:txBody>
      </p:sp>
    </p:spTree>
    <p:extLst>
      <p:ext uri="{BB962C8B-B14F-4D97-AF65-F5344CB8AC3E}">
        <p14:creationId xmlns:p14="http://schemas.microsoft.com/office/powerpoint/2010/main" val="4175314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6705600"/>
          </a:xfrm>
        </p:spPr>
        <p:txBody>
          <a:bodyPr>
            <a:noAutofit/>
          </a:bodyPr>
          <a:lstStyle/>
          <a:p>
            <a:pPr marL="0" indent="0">
              <a:spcAft>
                <a:spcPts val="1200"/>
              </a:spcAft>
              <a:buNone/>
            </a:pPr>
            <a:r>
              <a:rPr lang="es-ES" sz="2800" b="1" dirty="0">
                <a:latin typeface="Arial" panose="020B0604020202020204" pitchFamily="34" charset="0"/>
                <a:cs typeface="Arial" panose="020B0604020202020204" pitchFamily="34" charset="0"/>
              </a:rPr>
              <a:t>*Nuestra familia no tiene tiempo para adorar. </a:t>
            </a:r>
            <a:r>
              <a:rPr lang="es-ES" sz="2600" dirty="0">
                <a:latin typeface="Arial" panose="020B0604020202020204" pitchFamily="34" charset="0"/>
                <a:cs typeface="Arial" panose="020B0604020202020204" pitchFamily="34" charset="0"/>
              </a:rPr>
              <a:t>
Este problema a menudo viene de nuestra fe tibia. Porque buscamos a Dios por nuestra propia fuerza. 
Cuando realmente lo analizamos, simplemente no queremos que nuestras vidas se centren alrededor de   Cristo y la adoración.
Es fácil confesar que queremos adorar, pero en realidad, otras cosas son más importantes para nosotros y para nuestra familia. Así que encontrar tiempo para adorar cada día parece demasiado involucrado.
La persecución de Cristo, que está caliente, movida por el afecto, comprometida con la mente, transformada en el corazón, obligada por amor y animada por el alma, sólo se encuentra al permanecer en Él y Él en nosotros (</a:t>
            </a:r>
            <a:r>
              <a:rPr lang="es-ES" sz="2600" dirty="0" err="1">
                <a:latin typeface="Arial" panose="020B0604020202020204" pitchFamily="34" charset="0"/>
                <a:cs typeface="Arial" panose="020B0604020202020204" pitchFamily="34" charset="0"/>
              </a:rPr>
              <a:t>Jn</a:t>
            </a:r>
            <a:r>
              <a:rPr lang="es-ES" sz="2600" dirty="0">
                <a:latin typeface="Arial" panose="020B0604020202020204" pitchFamily="34" charset="0"/>
                <a:cs typeface="Arial" panose="020B0604020202020204" pitchFamily="34" charset="0"/>
              </a:rPr>
              <a:t> 15).
</a:t>
            </a:r>
            <a:endParaRPr lang="en-US" sz="2600" dirty="0"/>
          </a:p>
        </p:txBody>
      </p:sp>
    </p:spTree>
    <p:extLst>
      <p:ext uri="{BB962C8B-B14F-4D97-AF65-F5344CB8AC3E}">
        <p14:creationId xmlns:p14="http://schemas.microsoft.com/office/powerpoint/2010/main" val="4296198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 y="228600"/>
            <a:ext cx="8572500" cy="6477000"/>
          </a:xfrm>
        </p:spPr>
        <p:txBody>
          <a:bodyPr>
            <a:noAutofit/>
          </a:bodyPr>
          <a:lstStyle/>
          <a:p>
            <a:pPr lvl="0" algn="l"/>
            <a:br>
              <a:rPr lang="es-ES" sz="3000" dirty="0">
                <a:latin typeface="Arial" panose="020B0604020202020204" pitchFamily="34" charset="0"/>
                <a:cs typeface="Arial" panose="020B0604020202020204" pitchFamily="34" charset="0"/>
              </a:rPr>
            </a:br>
            <a:br>
              <a:rPr lang="es-ES" sz="3000" dirty="0">
                <a:latin typeface="Arial" panose="020B0604020202020204" pitchFamily="34" charset="0"/>
                <a:cs typeface="Arial" panose="020B0604020202020204" pitchFamily="34" charset="0"/>
              </a:rPr>
            </a:br>
            <a:br>
              <a:rPr lang="es-ES" sz="3000" dirty="0">
                <a:latin typeface="Arial" panose="020B0604020202020204" pitchFamily="34" charset="0"/>
                <a:cs typeface="Arial" panose="020B0604020202020204" pitchFamily="34" charset="0"/>
              </a:rPr>
            </a:br>
            <a:br>
              <a:rPr lang="es-ES" sz="3000" dirty="0">
                <a:latin typeface="Arial" panose="020B0604020202020204" pitchFamily="34" charset="0"/>
                <a:cs typeface="Arial" panose="020B0604020202020204" pitchFamily="34" charset="0"/>
              </a:rPr>
            </a:br>
            <a:br>
              <a:rPr lang="es-ES" sz="3000" dirty="0">
                <a:latin typeface="Arial" panose="020B0604020202020204" pitchFamily="34" charset="0"/>
                <a:cs typeface="Arial" panose="020B0604020202020204" pitchFamily="34" charset="0"/>
              </a:rPr>
            </a:br>
            <a:br>
              <a:rPr lang="es-ES" sz="3000" dirty="0">
                <a:latin typeface="Arial" panose="020B0604020202020204" pitchFamily="34" charset="0"/>
                <a:cs typeface="Arial" panose="020B0604020202020204" pitchFamily="34" charset="0"/>
              </a:rPr>
            </a:br>
            <a:endParaRPr lang="en-US" sz="3000" dirty="0">
              <a:latin typeface="Arial" panose="020B0604020202020204" pitchFamily="34" charset="0"/>
              <a:cs typeface="Arial" panose="020B0604020202020204" pitchFamily="34" charset="0"/>
            </a:endParaRPr>
          </a:p>
        </p:txBody>
      </p:sp>
      <p:sp>
        <p:nvSpPr>
          <p:cNvPr id="5" name="Title 3">
            <a:extLst>
              <a:ext uri="{FF2B5EF4-FFF2-40B4-BE49-F238E27FC236}">
                <a16:creationId xmlns:a16="http://schemas.microsoft.com/office/drawing/2014/main" id="{87DF2D37-5E5E-4222-9B00-E1B4D975DCBE}"/>
              </a:ext>
            </a:extLst>
          </p:cNvPr>
          <p:cNvSpPr txBox="1">
            <a:spLocks/>
          </p:cNvSpPr>
          <p:nvPr/>
        </p:nvSpPr>
        <p:spPr>
          <a:xfrm>
            <a:off x="381000" y="2514600"/>
            <a:ext cx="8915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ES" sz="3200" b="1" dirty="0" err="1">
                <a:latin typeface="Arial" panose="020B0604020202020204" pitchFamily="34" charset="0"/>
                <a:cs typeface="Arial" panose="020B0604020202020204" pitchFamily="34" charset="0"/>
              </a:rPr>
              <a:t>Ef</a:t>
            </a:r>
            <a:r>
              <a:rPr lang="es-ES" sz="3200" b="1" dirty="0">
                <a:latin typeface="Arial" panose="020B0604020202020204" pitchFamily="34" charset="0"/>
                <a:cs typeface="Arial" panose="020B0604020202020204" pitchFamily="34" charset="0"/>
              </a:rPr>
              <a:t> 3:17-19 </a:t>
            </a:r>
            <a:br>
              <a:rPr lang="es-ES" sz="3200" b="1"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a:t>
            </a:r>
            <a:r>
              <a:rPr lang="es-ES" sz="3200" dirty="0"/>
              <a:t>para que por fe Cristo habite en sus corazones. </a:t>
            </a:r>
            <a:br>
              <a:rPr lang="es-ES" sz="3200" dirty="0"/>
            </a:br>
            <a:r>
              <a:rPr lang="es-ES" sz="3200" dirty="0"/>
              <a:t> Y pido que, arraigados y cimentados en amor,  </a:t>
            </a:r>
          </a:p>
          <a:p>
            <a:pPr algn="l"/>
            <a:r>
              <a:rPr lang="es-ES" sz="3200" dirty="0"/>
              <a:t> puedan comprender, junto con todos los santos,</a:t>
            </a:r>
          </a:p>
          <a:p>
            <a:pPr algn="l"/>
            <a:r>
              <a:rPr lang="es-ES" sz="3200" dirty="0"/>
              <a:t> cuán ancho y largo, alto y profundo es el amor </a:t>
            </a:r>
          </a:p>
          <a:p>
            <a:pPr algn="l"/>
            <a:r>
              <a:rPr lang="es-ES" sz="3200" dirty="0"/>
              <a:t> de Cristo; en fin, que conozcan ese amor que </a:t>
            </a:r>
          </a:p>
          <a:p>
            <a:pPr algn="l"/>
            <a:r>
              <a:rPr lang="es-ES" sz="3200" dirty="0"/>
              <a:t> sobrepasa nuestro conocimiento, para que sean</a:t>
            </a:r>
            <a:br>
              <a:rPr lang="es-ES" sz="3200" dirty="0"/>
            </a:br>
            <a:r>
              <a:rPr lang="es-ES" sz="3200" dirty="0"/>
              <a:t> llenos de la plenitud de Dios.</a:t>
            </a:r>
            <a:r>
              <a:rPr lang="es-ES" sz="3000" dirty="0">
                <a:latin typeface="Arial" panose="020B0604020202020204" pitchFamily="34" charset="0"/>
                <a:cs typeface="Arial" panose="020B0604020202020204" pitchFamily="34" charset="0"/>
              </a:rPr>
              <a:t>”
</a:t>
            </a: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4976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Autofit/>
          </a:bodyPr>
          <a:lstStyle/>
          <a:p>
            <a:pPr lvl="0" algn="l"/>
            <a:br>
              <a:rPr lang="en-US" sz="3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1. </a:t>
            </a:r>
            <a:r>
              <a:rPr lang="es-MX" sz="3200" b="1" dirty="0">
                <a:latin typeface="Arial" panose="020B0604020202020204" pitchFamily="34" charset="0"/>
                <a:cs typeface="Arial" panose="020B0604020202020204" pitchFamily="34" charset="0"/>
              </a:rPr>
              <a:t>ADORACIÓN</a:t>
            </a:r>
            <a:r>
              <a:rPr lang="en-US" sz="3200" b="1" dirty="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228600" y="1219200"/>
            <a:ext cx="9144000" cy="6037082"/>
          </a:xfrm>
        </p:spPr>
        <p:txBody>
          <a:bodyPr>
            <a:normAutofit fontScale="77500" lnSpcReduction="20000"/>
          </a:bodyPr>
          <a:lstStyle/>
          <a:p>
            <a:pPr marL="0" indent="0">
              <a:buNone/>
            </a:pPr>
            <a:r>
              <a:rPr lang="es-ES" dirty="0">
                <a:latin typeface="Arial" panose="020B0604020202020204" pitchFamily="34" charset="0"/>
                <a:cs typeface="Arial" panose="020B0604020202020204" pitchFamily="34" charset="0"/>
              </a:rPr>
              <a:t>Adorar no es algo que </a:t>
            </a:r>
            <a:r>
              <a:rPr lang="es-ES" i="1" dirty="0">
                <a:latin typeface="Arial" panose="020B0604020202020204" pitchFamily="34" charset="0"/>
                <a:cs typeface="Arial" panose="020B0604020202020204" pitchFamily="34" charset="0"/>
              </a:rPr>
              <a:t>debemos</a:t>
            </a:r>
            <a:r>
              <a:rPr lang="es-ES" dirty="0">
                <a:latin typeface="Arial" panose="020B0604020202020204" pitchFamily="34" charset="0"/>
                <a:cs typeface="Arial" panose="020B0604020202020204" pitchFamily="34" charset="0"/>
              </a:rPr>
              <a:t> hacer, es algo que </a:t>
            </a:r>
            <a:r>
              <a:rPr lang="es-ES" i="1" dirty="0">
                <a:latin typeface="Arial" panose="020B0604020202020204" pitchFamily="34" charset="0"/>
                <a:cs typeface="Arial" panose="020B0604020202020204" pitchFamily="34" charset="0"/>
              </a:rPr>
              <a:t>queremos</a:t>
            </a:r>
            <a:r>
              <a:rPr lang="es-ES" dirty="0">
                <a:latin typeface="Arial" panose="020B0604020202020204" pitchFamily="34" charset="0"/>
                <a:cs typeface="Arial" panose="020B0604020202020204" pitchFamily="34" charset="0"/>
              </a:rPr>
              <a:t> hacer. Si entendemos lo que Dios ha hecho    por nosotros, no podemos mas que amarlo y adorarlo. 
</a:t>
            </a:r>
          </a:p>
          <a:p>
            <a:pPr marL="0" indent="0">
              <a:buNone/>
            </a:pPr>
            <a:r>
              <a:rPr lang="es-ES" dirty="0">
                <a:latin typeface="Arial" panose="020B0604020202020204" pitchFamily="34" charset="0"/>
                <a:cs typeface="Arial" panose="020B0604020202020204" pitchFamily="34" charset="0"/>
              </a:rPr>
              <a:t>Un corazón agradecido y cambiado por la gracia es el   que busca a Dios en la adoración. Es el deseo de nuestro corazón.
Ro 12:1----"ofrezca su cuerpo como sacrificio vivo"
1Co 10:31----"háganlo todo para la gloria de Dios."
Isa 43:7----“al que yo he creado para mi gloria"
</a:t>
            </a:r>
          </a:p>
          <a:p>
            <a:pPr marL="0" indent="0">
              <a:buNone/>
            </a:pPr>
            <a:r>
              <a:rPr lang="es-ES" b="1" dirty="0">
                <a:latin typeface="Arial" panose="020B0604020202020204" pitchFamily="34" charset="0"/>
                <a:cs typeface="Arial" panose="020B0604020202020204" pitchFamily="34" charset="0"/>
              </a:rPr>
              <a:t>Como cristianos, nuestras vidas deben ser un acto continuo de adoración.</a:t>
            </a:r>
            <a:br>
              <a:rPr lang="es-ES" b="1" dirty="0">
                <a:latin typeface="Arial" panose="020B0604020202020204" pitchFamily="34" charset="0"/>
                <a:cs typeface="Arial" panose="020B0604020202020204" pitchFamily="34" charset="0"/>
              </a:rPr>
            </a:br>
            <a:r>
              <a:rPr lang="es-ES" b="1" dirty="0">
                <a:latin typeface="Arial" panose="020B0604020202020204" pitchFamily="34" charset="0"/>
                <a:cs typeface="Arial" panose="020B0604020202020204" pitchFamily="34" charset="0"/>
              </a:rPr>
              <a:t>
</a:t>
            </a:r>
            <a:endParaRPr lang="en-US" b="1" dirty="0"/>
          </a:p>
        </p:txBody>
      </p:sp>
    </p:spTree>
    <p:extLst>
      <p:ext uri="{BB962C8B-B14F-4D97-AF65-F5344CB8AC3E}">
        <p14:creationId xmlns:p14="http://schemas.microsoft.com/office/powerpoint/2010/main" val="39122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lgn="l"/>
            <a:br>
              <a:rPr lang="en-US" sz="3000" dirty="0">
                <a:latin typeface="Arial" panose="020B0604020202020204" pitchFamily="34" charset="0"/>
                <a:cs typeface="Arial" panose="020B0604020202020204" pitchFamily="34" charset="0"/>
              </a:rPr>
            </a:br>
            <a:endParaRPr lang="en-US" sz="3000"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457200" y="381000"/>
            <a:ext cx="8686800" cy="6477000"/>
          </a:xfrm>
        </p:spPr>
        <p:txBody>
          <a:bodyPr>
            <a:normAutofit fontScale="92500" lnSpcReduction="10000"/>
          </a:bodyPr>
          <a:lstStyle/>
          <a:p>
            <a:pPr marL="0" indent="0">
              <a:buNone/>
            </a:pPr>
            <a:r>
              <a:rPr lang="es-ES" b="1" dirty="0">
                <a:latin typeface="Arial" panose="020B0604020202020204" pitchFamily="34" charset="0"/>
                <a:cs typeface="Arial" panose="020B0604020202020204" pitchFamily="34" charset="0"/>
              </a:rPr>
              <a:t>*Perseverancia
</a:t>
            </a:r>
            <a:r>
              <a:rPr lang="es-ES" dirty="0">
                <a:latin typeface="Arial" panose="020B0604020202020204" pitchFamily="34" charset="0"/>
                <a:cs typeface="Arial" panose="020B0604020202020204" pitchFamily="34" charset="0"/>
              </a:rPr>
              <a:t>Independientemente de los desalientos que se lancen en tu camino, ¡sigue adelante! ¡No estás solo, y tu situación no es única! Sigan siendo perseverantes en reunirse con su familia en la adoración. </a:t>
            </a:r>
            <a:r>
              <a:rPr lang="es-ES" b="1" dirty="0">
                <a:latin typeface="Arial" panose="020B0604020202020204" pitchFamily="34" charset="0"/>
                <a:cs typeface="Arial" panose="020B0604020202020204" pitchFamily="34" charset="0"/>
              </a:rPr>
              <a:t>La perseverancia es el mejor remedio para todos esos problemas.</a:t>
            </a:r>
            <a:r>
              <a:rPr lang="es-ES" dirty="0">
                <a:latin typeface="Arial" panose="020B0604020202020204" pitchFamily="34" charset="0"/>
                <a:cs typeface="Arial" panose="020B0604020202020204" pitchFamily="34" charset="0"/>
              </a:rPr>
              <a:t>
</a:t>
            </a:r>
            <a:r>
              <a:rPr lang="es-ES" b="1" dirty="0">
                <a:latin typeface="Arial" panose="020B0604020202020204" pitchFamily="34" charset="0"/>
                <a:cs typeface="Arial" panose="020B0604020202020204" pitchFamily="34" charset="0"/>
              </a:rPr>
              <a:t>Con el tiempo, la mayoría de ellos serán vencidos y el fruto que era invisible en ese momento comenzará a mostrarse en el futuro. </a:t>
            </a:r>
            <a:r>
              <a:rPr lang="es-ES" dirty="0">
                <a:latin typeface="Arial" panose="020B0604020202020204" pitchFamily="34" charset="0"/>
                <a:cs typeface="Arial" panose="020B0604020202020204" pitchFamily="34" charset="0"/>
              </a:rPr>
              <a:t>
Las disciplinas espirituales son similares, ya que son como músculos espirituales que deben fortalecerse con consistencia y paciencia.</a:t>
            </a:r>
            <a:r>
              <a:rPr lang="es-ES" b="1" dirty="0">
                <a:latin typeface="Arial" panose="020B0604020202020204" pitchFamily="34" charset="0"/>
                <a:cs typeface="Arial" panose="020B0604020202020204" pitchFamily="34" charset="0"/>
              </a:rPr>
              <a:t>
</a:t>
            </a:r>
            <a:endParaRPr lang="en-US" dirty="0"/>
          </a:p>
        </p:txBody>
      </p:sp>
      <p:sp>
        <p:nvSpPr>
          <p:cNvPr id="3" name="Title 3"/>
          <p:cNvSpPr txBox="1">
            <a:spLocks/>
          </p:cNvSpPr>
          <p:nvPr/>
        </p:nvSpPr>
        <p:spPr>
          <a:xfrm>
            <a:off x="76200" y="2720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16070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77000"/>
          </a:xfrm>
        </p:spPr>
        <p:txBody>
          <a:bodyPr>
            <a:normAutofit fontScale="70000" lnSpcReduction="20000"/>
          </a:bodyPr>
          <a:lstStyle/>
          <a:p>
            <a:pPr marL="0" indent="0">
              <a:buNone/>
            </a:pPr>
            <a:r>
              <a:rPr lang="es-ES" sz="4600" b="1" dirty="0">
                <a:latin typeface="Arial" panose="020B0604020202020204" pitchFamily="34" charset="0"/>
                <a:cs typeface="Arial" panose="020B0604020202020204" pitchFamily="34" charset="0"/>
              </a:rPr>
              <a:t>*Matriz de culto familiar</a:t>
            </a:r>
          </a:p>
          <a:p>
            <a:pPr marL="0" indent="0">
              <a:buNone/>
            </a:pPr>
            <a:r>
              <a:rPr lang="es-ES" sz="3600" b="1" dirty="0">
                <a:latin typeface="Arial" panose="020B0604020202020204" pitchFamily="34" charset="0"/>
                <a:cs typeface="Arial" panose="020B0604020202020204" pitchFamily="34" charset="0"/>
              </a:rPr>
              <a:t>
Si sus hijos permanecen en su casa durante 18 años…</a:t>
            </a:r>
            <a:r>
              <a:rPr lang="es-ES" sz="3600" dirty="0">
                <a:latin typeface="Arial" panose="020B0604020202020204" pitchFamily="34" charset="0"/>
                <a:cs typeface="Arial" panose="020B0604020202020204" pitchFamily="34" charset="0"/>
              </a:rPr>
              <a:t>
  -Tendrán </a:t>
            </a:r>
            <a:r>
              <a:rPr lang="es-ES" sz="3600" u="sng" dirty="0">
                <a:latin typeface="Arial" panose="020B0604020202020204" pitchFamily="34" charset="0"/>
                <a:cs typeface="Arial" panose="020B0604020202020204" pitchFamily="34" charset="0"/>
              </a:rPr>
              <a:t>adoración familiar 6570 veces (6/semana)</a:t>
            </a:r>
            <a:r>
              <a:rPr lang="es-ES" sz="3600" dirty="0">
                <a:latin typeface="Arial" panose="020B0604020202020204" pitchFamily="34" charset="0"/>
                <a:cs typeface="Arial" panose="020B0604020202020204" pitchFamily="34" charset="0"/>
              </a:rPr>
              <a:t>
  -Aprenderán un nuevo himno cada mes---</a:t>
            </a:r>
            <a:r>
              <a:rPr lang="es-ES" sz="3600" u="sng" dirty="0">
                <a:latin typeface="Arial" panose="020B0604020202020204" pitchFamily="34" charset="0"/>
                <a:cs typeface="Arial" panose="020B0604020202020204" pitchFamily="34" charset="0"/>
              </a:rPr>
              <a:t>216 himnos
</a:t>
            </a:r>
            <a:r>
              <a:rPr lang="es-ES" sz="3600" dirty="0">
                <a:latin typeface="Arial" panose="020B0604020202020204" pitchFamily="34" charset="0"/>
                <a:cs typeface="Arial" panose="020B0604020202020204" pitchFamily="34" charset="0"/>
              </a:rPr>
              <a:t>  -Leerán un capítulo al día---</a:t>
            </a:r>
            <a:r>
              <a:rPr lang="es-ES" sz="3600" u="sng" dirty="0">
                <a:latin typeface="Arial" panose="020B0604020202020204" pitchFamily="34" charset="0"/>
                <a:cs typeface="Arial" panose="020B0604020202020204" pitchFamily="34" charset="0"/>
              </a:rPr>
              <a:t>Terminaran la Biblia 4 veces y  </a:t>
            </a:r>
          </a:p>
          <a:p>
            <a:pPr marL="0" indent="0">
              <a:buNone/>
            </a:pPr>
            <a:r>
              <a:rPr lang="es-ES" sz="3600" dirty="0">
                <a:latin typeface="Arial" panose="020B0604020202020204" pitchFamily="34" charset="0"/>
                <a:cs typeface="Arial" panose="020B0604020202020204" pitchFamily="34" charset="0"/>
              </a:rPr>
              <a:t>   </a:t>
            </a:r>
            <a:r>
              <a:rPr lang="es-ES" sz="3600" u="sng" dirty="0">
                <a:latin typeface="Arial" panose="020B0604020202020204" pitchFamily="34" charset="0"/>
                <a:cs typeface="Arial" panose="020B0604020202020204" pitchFamily="34" charset="0"/>
              </a:rPr>
              <a:t>media</a:t>
            </a:r>
            <a:r>
              <a:rPr lang="es-ES" sz="3600" dirty="0">
                <a:latin typeface="Arial" panose="020B0604020202020204" pitchFamily="34" charset="0"/>
                <a:cs typeface="Arial" panose="020B0604020202020204" pitchFamily="34" charset="0"/>
              </a:rPr>
              <a:t>
  -Por 15 minutos/día---</a:t>
            </a:r>
            <a:r>
              <a:rPr lang="es-ES" sz="3600" u="sng" dirty="0">
                <a:latin typeface="Arial" panose="020B0604020202020204" pitchFamily="34" charset="0"/>
                <a:cs typeface="Arial" panose="020B0604020202020204" pitchFamily="34" charset="0"/>
              </a:rPr>
              <a:t>78 horas/año</a:t>
            </a:r>
            <a:r>
              <a:rPr lang="es-ES" sz="3600" dirty="0">
                <a:latin typeface="Arial" panose="020B0604020202020204" pitchFamily="34" charset="0"/>
                <a:cs typeface="Arial" panose="020B0604020202020204" pitchFamily="34" charset="0"/>
              </a:rPr>
              <a:t>
</a:t>
            </a:r>
          </a:p>
          <a:p>
            <a:pPr marL="0" indent="0">
              <a:buNone/>
            </a:pPr>
            <a:r>
              <a:rPr lang="es-ES" sz="3600" b="1" dirty="0">
                <a:latin typeface="Arial" panose="020B0604020202020204" pitchFamily="34" charset="0"/>
                <a:cs typeface="Arial" panose="020B0604020202020204" pitchFamily="34" charset="0"/>
              </a:rPr>
              <a:t>La adoración familiar no es servicio dominical completo todos los días</a:t>
            </a:r>
            <a:r>
              <a:rPr lang="es-ES" sz="3600" dirty="0">
                <a:latin typeface="Arial" panose="020B0604020202020204" pitchFamily="34" charset="0"/>
                <a:cs typeface="Arial" panose="020B0604020202020204" pitchFamily="34" charset="0"/>
              </a:rPr>
              <a:t>.
</a:t>
            </a:r>
          </a:p>
          <a:p>
            <a:pPr marL="0" indent="0">
              <a:buNone/>
            </a:pPr>
            <a:r>
              <a:rPr lang="es-ES" sz="3600" dirty="0">
                <a:latin typeface="Arial" panose="020B0604020202020204" pitchFamily="34" charset="0"/>
                <a:cs typeface="Arial" panose="020B0604020202020204" pitchFamily="34" charset="0"/>
              </a:rPr>
              <a:t>En cambio, es un breve tiempo de devoción ante el Señor. Canten juntos, oren juntos y lean las escrituras juntos.
</a:t>
            </a:r>
            <a:r>
              <a:rPr lang="es-ES" sz="3600" b="1" dirty="0">
                <a:latin typeface="Arial" panose="020B0604020202020204" pitchFamily="34" charset="0"/>
                <a:cs typeface="Arial" panose="020B0604020202020204" pitchFamily="34" charset="0"/>
              </a:rPr>
              <a:t>Dar 15 o 30 minutos al día a estas prácticas simples transformará a su familia.</a:t>
            </a:r>
            <a:r>
              <a:rPr lang="es-ES" sz="3600"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44076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859" y="76200"/>
            <a:ext cx="8991600" cy="7010400"/>
          </a:xfrm>
        </p:spPr>
        <p:txBody>
          <a:bodyPr>
            <a:normAutofit/>
          </a:bodyPr>
          <a:lstStyle/>
          <a:p>
            <a:pPr marL="0" indent="0">
              <a:spcAft>
                <a:spcPts val="600"/>
              </a:spcAft>
              <a:buNone/>
            </a:pPr>
            <a:r>
              <a:rPr lang="es-ES" sz="4000" b="1" dirty="0">
                <a:latin typeface="Arial" panose="020B0604020202020204" pitchFamily="34" charset="0"/>
                <a:cs typeface="Arial" panose="020B0604020202020204" pitchFamily="34" charset="0"/>
              </a:rPr>
              <a:t>Conclusión</a:t>
            </a:r>
            <a:r>
              <a:rPr lang="es-ES" b="1" dirty="0">
                <a:latin typeface="Arial" panose="020B0604020202020204" pitchFamily="34" charset="0"/>
                <a:cs typeface="Arial" panose="020B0604020202020204" pitchFamily="34" charset="0"/>
              </a:rPr>
              <a:t>
</a:t>
            </a:r>
            <a:r>
              <a:rPr lang="es-ES" sz="2700" dirty="0">
                <a:latin typeface="Arial" panose="020B0604020202020204" pitchFamily="34" charset="0"/>
                <a:cs typeface="Arial" panose="020B0604020202020204" pitchFamily="34" charset="0"/>
              </a:rPr>
              <a:t>La compañía de zapatos Nike ha hecho mucho dinero con su eslogan publicitario </a:t>
            </a:r>
            <a:r>
              <a:rPr lang="es-ES" sz="2700" b="1" dirty="0">
                <a:latin typeface="Arial" panose="020B0604020202020204" pitchFamily="34" charset="0"/>
                <a:cs typeface="Arial" panose="020B0604020202020204" pitchFamily="34" charset="0"/>
              </a:rPr>
              <a:t>"Just Do </a:t>
            </a:r>
            <a:r>
              <a:rPr lang="es-ES" sz="2700" b="1" dirty="0" err="1">
                <a:latin typeface="Arial" panose="020B0604020202020204" pitchFamily="34" charset="0"/>
                <a:cs typeface="Arial" panose="020B0604020202020204" pitchFamily="34" charset="0"/>
              </a:rPr>
              <a:t>It</a:t>
            </a:r>
            <a:r>
              <a:rPr lang="es-ES" sz="2700" b="1" dirty="0">
                <a:latin typeface="Arial" panose="020B0604020202020204" pitchFamily="34" charset="0"/>
                <a:cs typeface="Arial" panose="020B0604020202020204" pitchFamily="34" charset="0"/>
              </a:rPr>
              <a:t>“ (Tan Solo Hazlo) 
</a:t>
            </a:r>
            <a:r>
              <a:rPr lang="es-ES" sz="2700" dirty="0">
                <a:latin typeface="Arial" panose="020B0604020202020204" pitchFamily="34" charset="0"/>
                <a:cs typeface="Arial" panose="020B0604020202020204" pitchFamily="34" charset="0"/>
              </a:rPr>
              <a:t>Aprendimos sobre la adoración familiar, su importancia, su impacto, y cómo practicarla, pero no llegaremos a ningún lado a menos que simplemente la pongamos en practica. 
Tenemos un título de oración y esperamos que Él Señor guie las iglesias, incluyendo la nuestra, hacia un tiempo de reavivamiento. </a:t>
            </a:r>
            <a:r>
              <a:rPr lang="es-ES" sz="2700" b="1" dirty="0">
                <a:latin typeface="Arial" panose="020B0604020202020204" pitchFamily="34" charset="0"/>
                <a:cs typeface="Arial" panose="020B0604020202020204" pitchFamily="34" charset="0"/>
              </a:rPr>
              <a:t>
Si la fe cristiana no está impactando nuestros hogares, es difícil hablar de nuestra fe impactando nuestra comunidad, nuestra nación, y nuestro mundo. </a:t>
            </a:r>
            <a:endParaRPr lang="en-US" sz="2700" dirty="0"/>
          </a:p>
        </p:txBody>
      </p:sp>
    </p:spTree>
    <p:extLst>
      <p:ext uri="{BB962C8B-B14F-4D97-AF65-F5344CB8AC3E}">
        <p14:creationId xmlns:p14="http://schemas.microsoft.com/office/powerpoint/2010/main" val="19000698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marL="0" indent="0">
              <a:spcAft>
                <a:spcPts val="1200"/>
              </a:spcAft>
              <a:buNone/>
            </a:pPr>
            <a:r>
              <a:rPr lang="es-ES" sz="3000" u="sng" dirty="0">
                <a:latin typeface="Arial" panose="020B0604020202020204" pitchFamily="34" charset="0"/>
                <a:cs typeface="Arial" panose="020B0604020202020204" pitchFamily="34" charset="0"/>
              </a:rPr>
              <a:t>Además, no podemos quejarnos de que nuestros hijos se alejan de la fe si no la estamos practicando como un punto central de su crianza en nuestro hogar</a:t>
            </a:r>
            <a:r>
              <a:rPr lang="es-ES" sz="3000" dirty="0">
                <a:latin typeface="Arial" panose="020B0604020202020204" pitchFamily="34" charset="0"/>
                <a:cs typeface="Arial" panose="020B0604020202020204" pitchFamily="34" charset="0"/>
              </a:rPr>
              <a:t>. Aunque la adoración familiar no es la única manera de hacerlo, es sin duda una de las maneras más beneficiosas.</a:t>
            </a:r>
            <a:r>
              <a:rPr lang="es-ES" dirty="0">
                <a:latin typeface="Arial" panose="020B0604020202020204" pitchFamily="34" charset="0"/>
                <a:cs typeface="Arial" panose="020B0604020202020204" pitchFamily="34" charset="0"/>
              </a:rPr>
              <a:t>
</a:t>
            </a:r>
            <a:r>
              <a:rPr lang="es-ES" sz="3000" dirty="0">
                <a:latin typeface="Arial" panose="020B0604020202020204" pitchFamily="34" charset="0"/>
                <a:cs typeface="Arial" panose="020B0604020202020204" pitchFamily="34" charset="0"/>
              </a:rPr>
              <a:t>Como dijo Matthew Henry en conclusión: </a:t>
            </a:r>
            <a:r>
              <a:rPr lang="es-ES" sz="3000" b="1" dirty="0">
                <a:latin typeface="Arial" panose="020B0604020202020204" pitchFamily="34" charset="0"/>
                <a:cs typeface="Arial" panose="020B0604020202020204" pitchFamily="34" charset="0"/>
              </a:rPr>
              <a:t>"sean hermanos persuadidos, así dediquen sus casas a Dios, y rueguen que venga y tome posesión de ella. Si nunca lo has hecho, hazlo esta noche con toda la seriedad y sinceridad posible."</a:t>
            </a:r>
            <a:r>
              <a:rPr lang="es-ES" sz="3000"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3804466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381000"/>
            <a:ext cx="9067800" cy="1143000"/>
          </a:xfrm>
        </p:spPr>
        <p:txBody>
          <a:bodyPr>
            <a:noAutofit/>
          </a:bodyPr>
          <a:lstStyle/>
          <a:p>
            <a:pPr lvl="0" algn="l"/>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Entonces, ¿cuál es el acto de adorar? </a:t>
            </a:r>
            <a:br>
              <a:rPr lang="es-ES" sz="4000" b="1" dirty="0">
                <a:latin typeface="Arial" panose="020B0604020202020204" pitchFamily="34" charset="0"/>
                <a:cs typeface="Arial" panose="020B0604020202020204" pitchFamily="34" charset="0"/>
              </a:rPr>
            </a:br>
            <a:r>
              <a:rPr lang="es-ES" sz="4000" b="1" dirty="0">
                <a:latin typeface="Arial" panose="020B0604020202020204" pitchFamily="34" charset="0"/>
                <a:cs typeface="Arial" panose="020B0604020202020204" pitchFamily="34" charset="0"/>
              </a:rPr>
              <a:t> </a:t>
            </a:r>
            <a:br>
              <a:rPr lang="es-ES" sz="4000" b="1" dirty="0">
                <a:latin typeface="Arial" panose="020B0604020202020204" pitchFamily="34" charset="0"/>
                <a:cs typeface="Arial" panose="020B0604020202020204" pitchFamily="34" charset="0"/>
              </a:rPr>
            </a:br>
            <a:r>
              <a:rPr lang="es-ES" sz="4000" b="1" dirty="0">
                <a:latin typeface="Arial" panose="020B0604020202020204" pitchFamily="34" charset="0"/>
                <a:cs typeface="Arial" panose="020B0604020202020204" pitchFamily="34" charset="0"/>
              </a:rPr>
              <a:t>    
</a:t>
            </a:r>
            <a:endParaRPr lang="en-US" sz="40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0" y="609600"/>
            <a:ext cx="9144000" cy="6232849"/>
          </a:xfrm>
        </p:spPr>
        <p:txBody>
          <a:bodyPr>
            <a:normAutofit fontScale="85000" lnSpcReduction="10000"/>
          </a:bodyPr>
          <a:lstStyle/>
          <a:p>
            <a:r>
              <a:rPr lang="es-ES" dirty="0">
                <a:latin typeface="Arial" panose="020B0604020202020204" pitchFamily="34" charset="0"/>
                <a:cs typeface="Arial" panose="020B0604020202020204" pitchFamily="34" charset="0"/>
              </a:rPr>
              <a:t>Sobre todo, la adoración es nuestra comunión con el único Dios verdadero y viviente. O, su comunión con nosotros. Este es el verdadero gozo de la adoración</a:t>
            </a:r>
          </a:p>
          <a:p>
            <a:pPr marL="0" indent="0">
              <a:buNone/>
            </a:pPr>
            <a:r>
              <a:rPr lang="es-ES" b="1" dirty="0">
                <a:latin typeface="Arial" panose="020B0604020202020204" pitchFamily="34" charset="0"/>
                <a:cs typeface="Arial" panose="020B0604020202020204" pitchFamily="34" charset="0"/>
              </a:rPr>
              <a:t>---Así que le adoramos, alabamos y damos gracias,  </a:t>
            </a:r>
          </a:p>
          <a:p>
            <a:pPr marL="0" indent="0">
              <a:buNone/>
            </a:pPr>
            <a:r>
              <a:rPr lang="es-ES" b="1" dirty="0">
                <a:latin typeface="Arial" panose="020B0604020202020204" pitchFamily="34" charset="0"/>
                <a:cs typeface="Arial" panose="020B0604020202020204" pitchFamily="34" charset="0"/>
              </a:rPr>
              <a:t>    todo a su honor y gloria.</a:t>
            </a:r>
            <a:endParaRPr lang="es-ES" dirty="0">
              <a:latin typeface="Arial" panose="020B0604020202020204" pitchFamily="34" charset="0"/>
              <a:cs typeface="Arial" panose="020B0604020202020204" pitchFamily="34" charset="0"/>
            </a:endParaRPr>
          </a:p>
          <a:p>
            <a:r>
              <a:rPr lang="es-ES" dirty="0">
                <a:latin typeface="Arial" panose="020B0604020202020204" pitchFamily="34" charset="0"/>
                <a:cs typeface="Arial" panose="020B0604020202020204" pitchFamily="34" charset="0"/>
              </a:rPr>
              <a:t>Él nos da su gracia y bendición
Nos ministra al sanar nuestras heridas
Alentándonos en rectitud
Exhortarnos a vivir para él
Enseñándonos y asegurándonos de nuestra salvación
Recordándonos de Sus promesas
Derramando Su amor sobre nosotros</a:t>
            </a:r>
          </a:p>
          <a:p>
            <a:pPr marL="0" indent="0">
              <a:buNone/>
            </a:pPr>
            <a:r>
              <a:rPr lang="es-ES" b="1" dirty="0">
                <a:latin typeface="Arial" panose="020B0604020202020204" pitchFamily="34" charset="0"/>
                <a:cs typeface="Arial" panose="020B0604020202020204" pitchFamily="34" charset="0"/>
              </a:rPr>
              <a:t>Por lo tanto, es principalmente en la adoración que somos disciplinados y crecemos en Jesucristo.</a:t>
            </a:r>
            <a:endParaRPr lang="en-US" b="1" dirty="0"/>
          </a:p>
        </p:txBody>
      </p:sp>
    </p:spTree>
    <p:extLst>
      <p:ext uri="{BB962C8B-B14F-4D97-AF65-F5344CB8AC3E}">
        <p14:creationId xmlns:p14="http://schemas.microsoft.com/office/powerpoint/2010/main" val="412277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96" y="228600"/>
            <a:ext cx="9144000" cy="6888163"/>
          </a:xfrm>
        </p:spPr>
        <p:txBody>
          <a:bodyPr>
            <a:noAutofit/>
          </a:bodyPr>
          <a:lstStyle/>
          <a:p>
            <a:pPr marL="0" indent="0">
              <a:buNone/>
            </a:pPr>
            <a:r>
              <a:rPr lang="es-ES" sz="3000" b="1" dirty="0">
                <a:latin typeface="Arial" panose="020B0604020202020204" pitchFamily="34" charset="0"/>
                <a:cs typeface="Arial" panose="020B0604020202020204" pitchFamily="34" charset="0"/>
              </a:rPr>
              <a:t>La adoración no se trata de nosotros. No se trata de nuestro tipo de música favorita, ni canción, o si estamos “movidos” o no.
</a:t>
            </a:r>
            <a:r>
              <a:rPr lang="es-ES" sz="3000" dirty="0">
                <a:latin typeface="Arial" panose="020B0604020202020204" pitchFamily="34" charset="0"/>
                <a:cs typeface="Arial" panose="020B0604020202020204" pitchFamily="34" charset="0"/>
              </a:rPr>
              <a:t>Si se trata de nosotros, no es adoración, porque la adoración es atribuir valor a Quien que es digno.</a:t>
            </a:r>
            <a:r>
              <a:rPr lang="es-ES" sz="3000" b="1" dirty="0">
                <a:latin typeface="Arial" panose="020B0604020202020204" pitchFamily="34" charset="0"/>
                <a:cs typeface="Arial" panose="020B0604020202020204" pitchFamily="34" charset="0"/>
              </a:rPr>
              <a:t>
Se trata de Jesucristo, lo que significa que debemos sacrificar nuestros propios deseos, sacrificar nuestras propias preferencias y sacrificar nuestra comodidad para exaltar el nombre de Jesús.
</a:t>
            </a:r>
            <a:r>
              <a:rPr lang="es-ES" sz="3000" dirty="0">
                <a:latin typeface="Arial" panose="020B0604020202020204" pitchFamily="34" charset="0"/>
                <a:cs typeface="Arial" panose="020B0604020202020204" pitchFamily="34" charset="0"/>
              </a:rPr>
              <a:t>Por eso es que Abraham podía hablar de </a:t>
            </a:r>
            <a:r>
              <a:rPr lang="es-ES" sz="3000" b="1" dirty="0">
                <a:latin typeface="Arial" panose="020B0604020202020204" pitchFamily="34" charset="0"/>
                <a:cs typeface="Arial" panose="020B0604020202020204" pitchFamily="34" charset="0"/>
              </a:rPr>
              <a:t>adoración y sacrificio </a:t>
            </a:r>
            <a:r>
              <a:rPr lang="es-ES" sz="3000" dirty="0">
                <a:latin typeface="Arial" panose="020B0604020202020204" pitchFamily="34" charset="0"/>
                <a:cs typeface="Arial" panose="020B0604020202020204" pitchFamily="34" charset="0"/>
              </a:rPr>
              <a:t>en el mismo aliento. </a:t>
            </a:r>
            <a:r>
              <a:rPr lang="es-ES" sz="3000" b="1" dirty="0">
                <a:latin typeface="Arial" panose="020B0604020202020204" pitchFamily="34" charset="0"/>
                <a:cs typeface="Arial" panose="020B0604020202020204" pitchFamily="34" charset="0"/>
              </a:rPr>
              <a:t>
</a:t>
            </a:r>
            <a:endParaRPr lang="en-US" sz="3000" dirty="0"/>
          </a:p>
        </p:txBody>
      </p:sp>
    </p:spTree>
    <p:extLst>
      <p:ext uri="{BB962C8B-B14F-4D97-AF65-F5344CB8AC3E}">
        <p14:creationId xmlns:p14="http://schemas.microsoft.com/office/powerpoint/2010/main" val="195983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533400"/>
            <a:ext cx="8229600" cy="1143000"/>
          </a:xfrm>
        </p:spPr>
        <p:txBody>
          <a:bodyPr>
            <a:noAutofit/>
          </a:bodyPr>
          <a:lstStyle/>
          <a:p>
            <a:pPr algn="l"/>
            <a:r>
              <a:rPr lang="es-ES" sz="3600" b="1" dirty="0"/>
              <a:t>¿Cuáles son los elementos de la adoración?
</a:t>
            </a:r>
            <a:endParaRPr lang="en-US" sz="3600" b="1" dirty="0"/>
          </a:p>
        </p:txBody>
      </p:sp>
      <p:sp>
        <p:nvSpPr>
          <p:cNvPr id="5" name="Content Placeholder 4"/>
          <p:cNvSpPr>
            <a:spLocks noGrp="1"/>
          </p:cNvSpPr>
          <p:nvPr>
            <p:ph idx="1"/>
          </p:nvPr>
        </p:nvSpPr>
        <p:spPr>
          <a:xfrm>
            <a:off x="152400" y="1676400"/>
            <a:ext cx="8991600" cy="4906963"/>
          </a:xfrm>
        </p:spPr>
        <p:txBody>
          <a:bodyPr>
            <a:noAutofit/>
          </a:bodyPr>
          <a:lstStyle/>
          <a:p>
            <a:pPr marL="0" indent="0">
              <a:buNone/>
            </a:pPr>
            <a:r>
              <a:rPr lang="es-ES" sz="2400" dirty="0">
                <a:latin typeface="Arial" panose="020B0604020202020204" pitchFamily="34" charset="0"/>
                <a:cs typeface="Arial" panose="020B0604020202020204" pitchFamily="34" charset="0"/>
              </a:rPr>
              <a:t>Construyendo sobre los mandatos y ejemplos de adoración en  el Antiguo y Nuevo Testamento:</a:t>
            </a:r>
            <a:r>
              <a:rPr lang="es-ES"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Dios es adorado cuando predicamos la Biblia.</a:t>
            </a:r>
            <a:r>
              <a:rPr lang="es-ES" dirty="0">
                <a:latin typeface="Arial" panose="020B0604020202020204" pitchFamily="34" charset="0"/>
                <a:cs typeface="Arial" panose="020B0604020202020204" pitchFamily="34" charset="0"/>
              </a:rPr>
              <a:t>
</a:t>
            </a:r>
            <a:r>
              <a:rPr lang="es-ES" sz="2800" dirty="0">
                <a:latin typeface="Arial" panose="020B0604020202020204" pitchFamily="34" charset="0"/>
                <a:cs typeface="Arial" panose="020B0604020202020204" pitchFamily="34" charset="0"/>
              </a:rPr>
              <a:t>2 Ti 4:1-2---proclamación de la palabra de Dios
</a:t>
            </a:r>
            <a:r>
              <a:rPr lang="es-ES" sz="2800" b="1" dirty="0">
                <a:latin typeface="Arial" panose="020B0604020202020204" pitchFamily="34" charset="0"/>
                <a:cs typeface="Arial" panose="020B0604020202020204" pitchFamily="34" charset="0"/>
              </a:rPr>
              <a:t>Dios es adorado cuando leemos la Biblia.</a:t>
            </a:r>
            <a:r>
              <a:rPr lang="es-ES" dirty="0">
                <a:latin typeface="Arial" panose="020B0604020202020204" pitchFamily="34" charset="0"/>
                <a:cs typeface="Arial" panose="020B0604020202020204" pitchFamily="34" charset="0"/>
              </a:rPr>
              <a:t>
</a:t>
            </a:r>
            <a:r>
              <a:rPr lang="es-ES" sz="2400" dirty="0">
                <a:latin typeface="Arial" panose="020B0604020202020204" pitchFamily="34" charset="0"/>
                <a:cs typeface="Arial" panose="020B0604020202020204" pitchFamily="34" charset="0"/>
              </a:rPr>
              <a:t>1 Ti 4:13---leer públicamente la Biblia
</a:t>
            </a:r>
            <a:r>
              <a:rPr lang="es-ES" sz="2800" b="1" dirty="0">
                <a:latin typeface="Arial" panose="020B0604020202020204" pitchFamily="34" charset="0"/>
                <a:cs typeface="Arial" panose="020B0604020202020204" pitchFamily="34" charset="0"/>
              </a:rPr>
              <a:t>Dios es adorado cuando oramos</a:t>
            </a:r>
            <a:r>
              <a:rPr lang="es-ES" dirty="0">
                <a:latin typeface="Arial" panose="020B0604020202020204" pitchFamily="34" charset="0"/>
                <a:cs typeface="Arial" panose="020B0604020202020204" pitchFamily="34" charset="0"/>
              </a:rPr>
              <a:t>
</a:t>
            </a:r>
            <a:r>
              <a:rPr lang="es-ES" sz="2000" dirty="0" err="1">
                <a:latin typeface="Arial" panose="020B0604020202020204" pitchFamily="34" charset="0"/>
                <a:cs typeface="Arial" panose="020B0604020202020204" pitchFamily="34" charset="0"/>
              </a:rPr>
              <a:t>Ef</a:t>
            </a:r>
            <a:r>
              <a:rPr lang="es-ES" sz="2000" dirty="0">
                <a:latin typeface="Arial" panose="020B0604020202020204" pitchFamily="34" charset="0"/>
                <a:cs typeface="Arial" panose="020B0604020202020204" pitchFamily="34" charset="0"/>
              </a:rPr>
              <a:t> 6:18---en todo momento en el espíritu, con todo tipo de oraciones, y peticiones para todos los Santos” </a:t>
            </a:r>
            <a:r>
              <a:rPr lang="es-ES"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181031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858000"/>
          </a:xfrm>
        </p:spPr>
        <p:txBody>
          <a:bodyPr>
            <a:normAutofit fontScale="77500" lnSpcReduction="20000"/>
          </a:bodyPr>
          <a:lstStyle/>
          <a:p>
            <a:r>
              <a:rPr lang="es-ES" sz="3600" b="1" dirty="0">
                <a:latin typeface="Arial" panose="020B0604020202020204" pitchFamily="34" charset="0"/>
                <a:cs typeface="Arial" panose="020B0604020202020204" pitchFamily="34" charset="0"/>
              </a:rPr>
              <a:t>Dios es adorado cuando damos nuestra ofrenda.</a:t>
            </a:r>
            <a:endParaRPr lang="es-ES" sz="800" b="1" dirty="0">
              <a:latin typeface="Arial" panose="020B0604020202020204" pitchFamily="34" charset="0"/>
              <a:cs typeface="Arial" panose="020B0604020202020204" pitchFamily="34" charset="0"/>
            </a:endParaRPr>
          </a:p>
          <a:p>
            <a:pPr marL="0" indent="0">
              <a:buNone/>
            </a:pPr>
            <a:endParaRPr lang="es-ES" sz="1000" b="1" dirty="0">
              <a:latin typeface="Arial" panose="020B0604020202020204" pitchFamily="34" charset="0"/>
              <a:cs typeface="Arial" panose="020B0604020202020204" pitchFamily="34" charset="0"/>
            </a:endParaRPr>
          </a:p>
          <a:p>
            <a:pPr marL="0" indent="0">
              <a:buNone/>
            </a:pPr>
            <a:r>
              <a:rPr lang="es-ES" dirty="0">
                <a:latin typeface="Arial" panose="020B0604020202020204" pitchFamily="34" charset="0"/>
                <a:cs typeface="Arial" panose="020B0604020202020204" pitchFamily="34" charset="0"/>
              </a:rPr>
              <a:t>1Co 16:12--Los primeros cristianos trajeron sus diezmos y ofrenda.
2Co 9:6-7---Dios no sólo quiere que nos den, sino que Él quiere que nosotros demos generosamente.
</a:t>
            </a:r>
          </a:p>
          <a:p>
            <a:r>
              <a:rPr lang="es-ES" sz="3600" b="1" dirty="0">
                <a:latin typeface="Arial" panose="020B0604020202020204" pitchFamily="34" charset="0"/>
                <a:cs typeface="Arial" panose="020B0604020202020204" pitchFamily="34" charset="0"/>
              </a:rPr>
              <a:t>Dios es adorado a través de la canción y la música.</a:t>
            </a:r>
          </a:p>
          <a:p>
            <a:pPr marL="0" indent="0">
              <a:buNone/>
            </a:pPr>
            <a:endParaRPr lang="es-ES" sz="1000" b="1" dirty="0">
              <a:latin typeface="Arial" panose="020B0604020202020204" pitchFamily="34" charset="0"/>
              <a:cs typeface="Arial" panose="020B0604020202020204" pitchFamily="34" charset="0"/>
            </a:endParaRPr>
          </a:p>
          <a:p>
            <a:pPr marL="0" indent="0">
              <a:buNone/>
            </a:pPr>
            <a:r>
              <a:rPr lang="es-ES" dirty="0">
                <a:latin typeface="Arial" panose="020B0604020202020204" pitchFamily="34" charset="0"/>
                <a:cs typeface="Arial" panose="020B0604020202020204" pitchFamily="34" charset="0"/>
              </a:rPr>
              <a:t>Col 3:16---El canto de Salmos, himnos y cantos espirituales</a:t>
            </a:r>
          </a:p>
          <a:p>
            <a:pPr marL="0" indent="0">
              <a:buNone/>
            </a:pPr>
            <a:endParaRPr lang="es-ES" b="1" dirty="0">
              <a:latin typeface="Arial" panose="020B0604020202020204" pitchFamily="34" charset="0"/>
              <a:cs typeface="Arial" panose="020B0604020202020204" pitchFamily="34" charset="0"/>
            </a:endParaRPr>
          </a:p>
          <a:p>
            <a:r>
              <a:rPr lang="es-ES" b="1" dirty="0">
                <a:latin typeface="Arial" panose="020B0604020202020204" pitchFamily="34" charset="0"/>
                <a:cs typeface="Arial" panose="020B0604020202020204" pitchFamily="34" charset="0"/>
              </a:rPr>
              <a:t>Dios es adorado a través de la comunión y el bautismo.</a:t>
            </a:r>
          </a:p>
          <a:p>
            <a:pPr marL="0" indent="0">
              <a:buNone/>
            </a:pPr>
            <a:endParaRPr lang="es-ES" sz="1000" b="1" dirty="0">
              <a:latin typeface="Arial" panose="020B0604020202020204" pitchFamily="34" charset="0"/>
              <a:cs typeface="Arial" panose="020B0604020202020204" pitchFamily="34" charset="0"/>
            </a:endParaRPr>
          </a:p>
          <a:p>
            <a:pPr marL="0" indent="0">
              <a:buNone/>
            </a:pPr>
            <a:r>
              <a:rPr lang="es-ES" dirty="0">
                <a:latin typeface="Arial" panose="020B0604020202020204" pitchFamily="34" charset="0"/>
                <a:cs typeface="Arial" panose="020B0604020202020204" pitchFamily="34" charset="0"/>
              </a:rPr>
              <a:t>1Co 11:20-26---La iglesia primitiva celebró la comunión todos los domingos.  El bautismo se realizaba normalmente inmediatamente después de la conversión. 
</a:t>
            </a:r>
            <a:endParaRPr lang="en-US" dirty="0"/>
          </a:p>
        </p:txBody>
      </p:sp>
    </p:spTree>
    <p:extLst>
      <p:ext uri="{BB962C8B-B14F-4D97-AF65-F5344CB8AC3E}">
        <p14:creationId xmlns:p14="http://schemas.microsoft.com/office/powerpoint/2010/main" val="202676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62000"/>
            <a:ext cx="9144000" cy="762000"/>
          </a:xfrm>
        </p:spPr>
        <p:txBody>
          <a:bodyPr>
            <a:normAutofit fontScale="90000"/>
          </a:bodyPr>
          <a:lstStyle/>
          <a:p>
            <a:pPr algn="l"/>
            <a:r>
              <a:rPr lang="en-US" b="1">
                <a:latin typeface="Arial" panose="020B0604020202020204" pitchFamily="34" charset="0"/>
                <a:cs typeface="Arial" panose="020B0604020202020204" pitchFamily="34" charset="0"/>
              </a:rPr>
              <a:t>Tres clases de adoración</a:t>
            </a:r>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
</a:t>
            </a:r>
            <a:endParaRPr lang="en-US" dirty="0"/>
          </a:p>
        </p:txBody>
      </p:sp>
      <p:sp>
        <p:nvSpPr>
          <p:cNvPr id="5" name="Content Placeholder 4"/>
          <p:cNvSpPr>
            <a:spLocks noGrp="1"/>
          </p:cNvSpPr>
          <p:nvPr>
            <p:ph idx="1"/>
          </p:nvPr>
        </p:nvSpPr>
        <p:spPr>
          <a:xfrm>
            <a:off x="542782" y="990600"/>
            <a:ext cx="8515636" cy="5867400"/>
          </a:xfrm>
        </p:spPr>
        <p:txBody>
          <a:bodyPr>
            <a:normAutofit fontScale="85000" lnSpcReduction="20000"/>
          </a:bodyPr>
          <a:lstStyle/>
          <a:p>
            <a:pPr marL="514350" indent="-514350">
              <a:buAutoNum type="arabicParenR"/>
            </a:pPr>
            <a:r>
              <a:rPr lang="es-ES" sz="3300" b="1" dirty="0">
                <a:latin typeface="Arial" panose="020B0604020202020204" pitchFamily="34" charset="0"/>
                <a:cs typeface="Arial" panose="020B0604020202020204" pitchFamily="34" charset="0"/>
              </a:rPr>
              <a:t>La adoración secreta es individual y privada en nuestros armarios y detrás de puertas cerradas.</a:t>
            </a:r>
            <a:endParaRPr lang="es-ES" sz="1000" b="1" dirty="0">
              <a:latin typeface="Arial" panose="020B0604020202020204" pitchFamily="34" charset="0"/>
              <a:cs typeface="Arial" panose="020B0604020202020204" pitchFamily="34" charset="0"/>
            </a:endParaRPr>
          </a:p>
          <a:p>
            <a:pPr marL="0" indent="0">
              <a:buNone/>
            </a:pPr>
            <a:r>
              <a:rPr lang="es-ES" sz="3300" b="1" dirty="0">
                <a:latin typeface="Arial" panose="020B0604020202020204" pitchFamily="34" charset="0"/>
                <a:cs typeface="Arial" panose="020B0604020202020204" pitchFamily="34" charset="0"/>
              </a:rPr>
              <a:t>
</a:t>
            </a:r>
            <a:r>
              <a:rPr lang="es-ES" sz="3300" dirty="0">
                <a:latin typeface="Arial" panose="020B0604020202020204" pitchFamily="34" charset="0"/>
                <a:cs typeface="Arial" panose="020B0604020202020204" pitchFamily="34" charset="0"/>
              </a:rPr>
              <a:t>Dan 6:10 – Oró 3 veces de rodillas 
Jos 1:8 – Recita siempre el libro de la ley y medita </a:t>
            </a:r>
          </a:p>
          <a:p>
            <a:pPr marL="0" indent="0">
              <a:buNone/>
            </a:pPr>
            <a:r>
              <a:rPr lang="es-ES" sz="3300" dirty="0">
                <a:latin typeface="Arial" panose="020B0604020202020204" pitchFamily="34" charset="0"/>
                <a:cs typeface="Arial" panose="020B0604020202020204" pitchFamily="34" charset="0"/>
              </a:rPr>
              <a:t>                en el día y noche
He 10:2--Cornelius oró a Dios regularmente
Mt 6:6--Entra y cierra la puerta y ora</a:t>
            </a:r>
          </a:p>
          <a:p>
            <a:pPr marL="0" indent="0">
              <a:buNone/>
            </a:pPr>
            <a:r>
              <a:rPr lang="es-ES" sz="3600" b="1" dirty="0">
                <a:latin typeface="Arial" panose="020B0604020202020204" pitchFamily="34" charset="0"/>
                <a:cs typeface="Arial" panose="020B0604020202020204" pitchFamily="34" charset="0"/>
              </a:rPr>
              <a:t>
</a:t>
            </a:r>
            <a:r>
              <a:rPr lang="es-ES" sz="3000" b="1" dirty="0">
                <a:latin typeface="Arial" panose="020B0604020202020204" pitchFamily="34" charset="0"/>
                <a:cs typeface="Arial" panose="020B0604020202020204" pitchFamily="34" charset="0"/>
              </a:rPr>
              <a:t>La importancia de la adoración secreta se ha destacado con un énfasis en "tiempos tranquilos diarios"</a:t>
            </a:r>
            <a:r>
              <a:rPr lang="es-ES" sz="3600" b="1" dirty="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162603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8852</TotalTime>
  <Words>1179</Words>
  <Application>Microsoft Office PowerPoint</Application>
  <PresentationFormat>On-screen Show (4:3)</PresentationFormat>
  <Paragraphs>122</Paragraphs>
  <Slides>43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Arial Narrow</vt:lpstr>
      <vt:lpstr>Calibri</vt:lpstr>
      <vt:lpstr>Office Theme</vt:lpstr>
      <vt:lpstr> Adoración Familiar…                  en el hogar Cristiano                        Children Bible Fellowship                                     Isaac Y Choi </vt:lpstr>
      <vt:lpstr>Visión general
</vt:lpstr>
      <vt:lpstr>PowerPoint Presentation</vt:lpstr>
      <vt:lpstr> 1. ADORACIÓN 
</vt:lpstr>
      <vt:lpstr> Entonces, ¿cuál es el acto de adorar?        
</vt:lpstr>
      <vt:lpstr>PowerPoint Presentation</vt:lpstr>
      <vt:lpstr>¿Cuáles son los elementos de la adoración?
</vt:lpstr>
      <vt:lpstr>PowerPoint Presentation</vt:lpstr>
      <vt:lpstr>Tres clases de adoración 
</vt:lpstr>
      <vt:lpstr>PowerPoint Presentation</vt:lpstr>
      <vt:lpstr>PowerPoint Presentation</vt:lpstr>
      <vt:lpstr>2. Adoración familiar en la Biblia
</vt:lpstr>
      <vt:lpstr>3. La adoración familiar en la historia de la iglesia
</vt:lpstr>
      <vt:lpstr>PowerPoint Presentation</vt:lpstr>
      <vt:lpstr>PowerPoint Presentation</vt:lpstr>
      <vt:lpstr>4. ¿Cuáles son las motivaciones en la adoración familiar?
</vt:lpstr>
      <vt:lpstr>PowerPoint Presentation</vt:lpstr>
      <vt:lpstr>PowerPoint Presentation</vt:lpstr>
      <vt:lpstr>PowerPoint Presentation</vt:lpstr>
      <vt:lpstr>PowerPoint Presentation</vt:lpstr>
      <vt:lpstr>PowerPoint Presentation</vt:lpstr>
      <vt:lpstr>PowerPoint Presentation</vt:lpstr>
      <vt:lpstr>5. Los elementos de la adoración familiar  
</vt:lpstr>
      <vt:lpstr>PowerPoint Presentation</vt:lpstr>
      <vt:lpstr>PowerPoint Presentation</vt:lpstr>
      <vt:lpstr>2. La oración diaria al trono de Dios
</vt:lpstr>
      <vt:lpstr>3. Cantar diariamente alabanzas a Dios
</vt:lpstr>
      <vt:lpstr>PowerPoint Presentation</vt:lpstr>
      <vt:lpstr>4. Elementos adicionales
</vt:lpstr>
      <vt:lpstr>PowerPoint Presentation</vt:lpstr>
      <vt:lpstr>PowerPoint Presentation</vt:lpstr>
      <vt:lpstr>PowerPoint Presentation</vt:lpstr>
      <vt:lpstr>PowerPoint Presentation</vt:lpstr>
      <vt:lpstr>      </vt:lpstr>
      <vt:lpstr> 6. Practicidad en la adoración familiar
</vt:lpstr>
      <vt:lpstr>PowerPoint Presentation</vt:lpstr>
      <vt:lpstr>PowerPoint Presentation</vt:lpstr>
      <vt:lpstr>PowerPoint Presentation</vt:lpstr>
      <vt:lpstr>      </vt:lpstr>
      <vt:lpstr>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WORSHIP in the Christian home       Children Bible Fellowship  Isaac Y. Choi</dc:title>
  <dc:creator>Isaac</dc:creator>
  <cp:lastModifiedBy>Castillo, Ana</cp:lastModifiedBy>
  <cp:revision>349</cp:revision>
  <dcterms:created xsi:type="dcterms:W3CDTF">2018-12-27T19:49:34Z</dcterms:created>
  <dcterms:modified xsi:type="dcterms:W3CDTF">2019-05-29T04:28:51Z</dcterms:modified>
</cp:coreProperties>
</file>