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rial Narrow" panose="020B0606020202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C17CA7-D056-45B7-A732-57CA7E00351C}">
  <a:tblStyle styleId="{00C17CA7-D056-45B7-A732-57CA7E00351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128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https://139a0c2e83ed36bddbe5-4d6c15be709d05f5d1df3f197dcb5a4e.ssl.cf2.rackcdn.com/uploaded/f/0e8135075_1544106898_familyworship-artic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657" y="0"/>
            <a:ext cx="92254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22098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70"/>
              <a:buFont typeface="Calibri"/>
              <a:buNone/>
            </a:pPr>
            <a:r>
              <a:rPr lang="en-US" sz="4770" b="1">
                <a:solidFill>
                  <a:schemeClr val="lt1"/>
                </a:solidFill>
              </a:rPr>
              <a:t/>
            </a:r>
            <a:br>
              <a:rPr lang="en-US" sz="4770" b="1">
                <a:solidFill>
                  <a:schemeClr val="lt1"/>
                </a:solidFill>
              </a:rPr>
            </a:br>
            <a:r>
              <a:rPr lang="en-US" sz="4770" b="1">
                <a:solidFill>
                  <a:schemeClr val="lt1"/>
                </a:solidFill>
              </a:rPr>
              <a:t/>
            </a:r>
            <a:br>
              <a:rPr lang="en-US" sz="4770" b="1">
                <a:solidFill>
                  <a:schemeClr val="lt1"/>
                </a:solidFill>
              </a:rPr>
            </a:br>
            <a:r>
              <a:rPr lang="en-US" sz="4770" b="1">
                <a:solidFill>
                  <a:schemeClr val="lt1"/>
                </a:solidFill>
              </a:rPr>
              <a:t/>
            </a:r>
            <a:br>
              <a:rPr lang="en-US" sz="4770" b="1">
                <a:solidFill>
                  <a:schemeClr val="lt1"/>
                </a:solidFill>
              </a:rPr>
            </a:br>
            <a:r>
              <a:rPr lang="en-US" sz="4770" b="1">
                <a:solidFill>
                  <a:schemeClr val="lt1"/>
                </a:solidFill>
              </a:rPr>
              <a:t/>
            </a:r>
            <a:br>
              <a:rPr lang="en-US" sz="4770" b="1">
                <a:solidFill>
                  <a:schemeClr val="lt1"/>
                </a:solidFill>
              </a:rPr>
            </a:br>
            <a:r>
              <a:rPr lang="en-US" sz="4770" b="1">
                <a:solidFill>
                  <a:schemeClr val="lt1"/>
                </a:solidFill>
              </a:rPr>
              <a:t>               in the Christian home</a:t>
            </a:r>
            <a:r>
              <a:rPr lang="en-US" sz="3959">
                <a:solidFill>
                  <a:schemeClr val="lt1"/>
                </a:solidFill>
              </a:rPr>
              <a:t/>
            </a:r>
            <a:br>
              <a:rPr lang="en-US" sz="3959">
                <a:solidFill>
                  <a:schemeClr val="lt1"/>
                </a:solidFill>
              </a:rPr>
            </a:br>
            <a:r>
              <a:rPr lang="en-US" sz="3959" b="1">
                <a:solidFill>
                  <a:schemeClr val="lt1"/>
                </a:solidFill>
              </a:rPr>
              <a:t> </a:t>
            </a:r>
            <a:br>
              <a:rPr lang="en-US" sz="3959" b="1">
                <a:solidFill>
                  <a:schemeClr val="lt1"/>
                </a:solidFill>
              </a:rPr>
            </a:br>
            <a:r>
              <a:rPr lang="en-US" sz="3959" b="1">
                <a:solidFill>
                  <a:schemeClr val="lt1"/>
                </a:solidFill>
              </a:rPr>
              <a:t/>
            </a:r>
            <a:br>
              <a:rPr lang="en-US" sz="3959" b="1">
                <a:solidFill>
                  <a:schemeClr val="lt1"/>
                </a:solidFill>
              </a:rPr>
            </a:br>
            <a:r>
              <a:rPr lang="en-US" sz="3959">
                <a:solidFill>
                  <a:schemeClr val="lt1"/>
                </a:solidFill>
              </a:rPr>
              <a:t/>
            </a:r>
            <a:br>
              <a:rPr lang="en-US" sz="3959">
                <a:solidFill>
                  <a:schemeClr val="lt1"/>
                </a:solidFill>
              </a:rPr>
            </a:br>
            <a:r>
              <a:rPr lang="en-US" sz="3959" b="1">
                <a:solidFill>
                  <a:schemeClr val="lt1"/>
                </a:solidFill>
              </a:rPr>
              <a:t>                   Children Bible Fellowship</a:t>
            </a:r>
            <a:r>
              <a:rPr lang="en-US" sz="3959">
                <a:solidFill>
                  <a:schemeClr val="lt1"/>
                </a:solidFill>
              </a:rPr>
              <a:t/>
            </a:r>
            <a:br>
              <a:rPr lang="en-US" sz="3959">
                <a:solidFill>
                  <a:schemeClr val="lt1"/>
                </a:solidFill>
              </a:rPr>
            </a:br>
            <a:r>
              <a:rPr lang="en-US" sz="3959" b="1">
                <a:solidFill>
                  <a:schemeClr val="lt1"/>
                </a:solidFill>
              </a:rPr>
              <a:t>	                                   Isaac Y Choi</a:t>
            </a:r>
            <a:r>
              <a:rPr lang="en-US" sz="3959">
                <a:solidFill>
                  <a:schemeClr val="lt1"/>
                </a:solidFill>
              </a:rPr>
              <a:t/>
            </a:r>
            <a:br>
              <a:rPr lang="en-US" sz="3959">
                <a:solidFill>
                  <a:schemeClr val="lt1"/>
                </a:solidFill>
              </a:rPr>
            </a:br>
            <a:endParaRPr sz="395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예배의 요소는 무엇입니까?</a:t>
            </a:r>
            <a:endParaRPr sz="3959" b="1"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7630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신구약에서 나타나는 예배에 대한 계명과 패턴에 기초하여 알아봅시다: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하나님은 우리가 성경을 전파할 때 경배받으십니다.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고후4:1-2---  하나님의 말씀의 선포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하나님은 우리가 성경을 읽을 때 경배받으십니다.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딤전 4:13---  공공연히 성경을 읽다.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하나님은 우리가 기도할 때 경배받으십니다.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엡 6:18---  모든 기도와 간구를 하되 항상 성령 안에서 기도하고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152400" y="304800"/>
            <a:ext cx="88392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하나님은 우리가 헌금을 드릴 때 경배받으십니다.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고전 16:2 초대 교회 성도들은 십일조와 헌금을 드렸습니다.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고후 9:6-7   하나님은 우리가 헌금을 드리되 바른 자세로 드리기 원하십니다.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하나님은 노래와 음악을 통해 경배받으십니다.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골 3:16  시와 찬송과 신령한 노래를 부르며 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하나님은 세례와 성찬을 통해 경배받으십니다. 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고전 11:20-26  초대 교회는 매 주일마다 성만찬을 가졌습니다. 대부분 세례는 회심 직후에 행해졌습니다. </a:t>
            </a:r>
            <a:endParaRPr sz="29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 b="1">
                <a:latin typeface="Arial"/>
                <a:ea typeface="Arial"/>
                <a:cs typeface="Arial"/>
                <a:sym typeface="Arial"/>
              </a:rPr>
              <a:t>세 종류의 예배</a:t>
            </a:r>
            <a:endParaRPr sz="3959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endParaRPr sz="3959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 b="1" u="sng">
                <a:latin typeface="Arial"/>
                <a:ea typeface="Arial"/>
                <a:cs typeface="Arial"/>
                <a:sym typeface="Arial"/>
              </a:rPr>
              <a:t>은밀한 예배(secret worship)는 개인적이고 사적인 예배로,  우리의 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골방에서 드리는 것입니다.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단 6:10– 무릎꿇고 세 번 기도하였더라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수 1:8– 이 율법책을 네 입에서 떠나지 말게 하며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행 10:2-- 고넬료가 하나님께 항상 기도하더니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마 6:6-- 기도할 때에 골방에 들어가 문을 닫고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은밀한 예배의 중요성은 “매일의 묵상시간(Q.T)"을 강조하는 것으로 주목받아 왔습니다.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 startAt="2"/>
            </a:pPr>
            <a:r>
              <a:rPr lang="en-US" b="1" u="sng">
                <a:latin typeface="Arial"/>
                <a:ea typeface="Arial"/>
                <a:cs typeface="Arial"/>
                <a:sym typeface="Arial"/>
              </a:rPr>
              <a:t>회중 예배(Corporate worship)는 공동의 &amp; 회중의 예배입니다. 우리의 공동 유대는 우리의 구주이신 그리스도안에서의 연합입니다.</a:t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우리의 신앙에는 함께 하고자 하는 성향이 있습니다.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벧 5:2, 요 10:16--- 하나님의 양무리의 목자가 되라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엡 5, 계 19–--- 그리스도의 “신부"</a:t>
            </a:r>
            <a:endParaRPr/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고전 12:12----몸은 하나되 지체는 여럿이니</a:t>
            </a:r>
            <a:endParaRPr/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엡 2:21–- 주 안에서 성전이 되어가고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히 10:25----- 모이기를 폐하는 어떤 사람들의 습관과 같이 하지 말고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8001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그러므로 우리가 모일 때 살아계신 하나님에게 예배하는 것은 자연스러운 것입니다.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0" y="457200"/>
            <a:ext cx="9144000" cy="643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 startAt="3"/>
            </a:pPr>
            <a:r>
              <a:rPr lang="en-US" sz="2960" b="1" u="sng">
                <a:latin typeface="Arial"/>
                <a:ea typeface="Arial"/>
                <a:cs typeface="Arial"/>
                <a:sym typeface="Arial"/>
              </a:rPr>
              <a:t>가정 예배(Family Worship)는 가족이 시간을 즐겁게 보낼 수 있는 가장 좋은 방법이며 우리의 소명입니다:</a:t>
            </a:r>
            <a:endParaRPr sz="2960" b="1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0" b="1" u="sng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가정 예배는 부모와 자녀 모두의 영적 성장을 위해 필수적입니다. 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가정 예배는 우리 가정의 중심을 그리스도에게 두게 하는 놀라운 힘이 있습니다. 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가정 예배는 자녀들이 매일 그리스도를 추구하도록 인도합니다. 가정 예배가 매일 되면 그 자체의 행동과 사고와 언어를 가지기 시작할 것입니다. 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가정 예배는 </a:t>
            </a:r>
            <a:r>
              <a:rPr lang="en-US" sz="2590" b="1">
                <a:latin typeface="Arial"/>
                <a:ea typeface="Arial"/>
                <a:cs typeface="Arial"/>
                <a:sym typeface="Arial"/>
              </a:rPr>
              <a:t>“오직 나와 내 집은 여호와를 섬기겠노라.” (수 24:15b)</a:t>
            </a:r>
            <a:r>
              <a:rPr lang="en-US" sz="2590">
                <a:latin typeface="Arial"/>
                <a:ea typeface="Arial"/>
                <a:cs typeface="Arial"/>
                <a:sym typeface="Arial"/>
              </a:rPr>
              <a:t> 말씀을 어떤 것보다 강력하게 선포하는 살아있는 배너입니다. </a:t>
            </a:r>
            <a:endParaRPr sz="259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2. 성경에서 보이는 가정 예배 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처음 교회는 가정 예배였고, 원형적인 예배는 가정 예배였습니다.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창 4:26---- 여호와의 이름을 부르다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창 18:19---- 그 자식과 권속에게 명하여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수 24:15---- 우리는 여호와를 섬기겠노라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욥 1:5--- 자녀를 위하여 번제를 드렸으니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신 6:7---- 네 자녀에게 부지런히 가르치며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시 78:4-7-----그들의 자손에게 알리라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딤후 1:5, 3:15----외조모 로이스와 어머니 유니게에게 성경을 배움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마 18:20---- 두세 사람이 내 이름으로 모인 곳에는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엡 6:1-4-----주의 교훈과 훈계로 양육하라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7919050" y="6443925"/>
            <a:ext cx="7349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 b="1">
                <a:latin typeface="Arial"/>
                <a:ea typeface="Arial"/>
                <a:cs typeface="Arial"/>
                <a:sym typeface="Arial"/>
              </a:rPr>
              <a:t>3.교회 역사에서의 가정 예배</a:t>
            </a:r>
            <a:endParaRPr sz="3959"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믿음의 선조들의 삶은 하나님이 우리 가정에서 매일 예배받기 합당하신 분이심을 증거합니다.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*2세기에 신학자 터툴리안(Tertulian)은 신자간의 결혼에 관하여 말하길, 가정 예배가 그리스도인의 가정에서 필수적인 요소라고 하였습니다.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4세기 콘스탄티노플의 주교였던 좐 크리소스텀 (John Chrysostom)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은 모든 가정은 작은 교회가 되어야 하고 모든 가장은 자녀들의 영혼에 대해서도 하나님 앞에서 결산해야 할 것을 기억하고 영적인 목자가 되어야 한다고 주장하였습니다.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8915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마틴 루터(Martin Luther) (1483-1546)에 의하면,</a:t>
            </a:r>
            <a:r>
              <a:rPr lang="en-US" sz="2960">
                <a:latin typeface="Arial"/>
                <a:ea typeface="Arial"/>
                <a:cs typeface="Arial"/>
                <a:sym typeface="Arial"/>
              </a:rPr>
              <a:t> “아브라함은 마치 오늘날 한 가정의 어느 경건한 가장이 그의 자녀들을 경건함으로 가르치는 것과 같은 가정 교회를 그의 장막 안에 가지고 있었다.”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그러므로 이러한 가정은 사실상 학교이며 교회이고, 가장은 그의 집의 주교이고 제사장입니다. 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John Knox, Richard Baxter, Matthew Henry, </a:t>
            </a:r>
            <a:br>
              <a:rPr lang="en-US" sz="2960" b="1">
                <a:latin typeface="Arial"/>
                <a:ea typeface="Arial"/>
                <a:cs typeface="Arial"/>
                <a:sym typeface="Arial"/>
              </a:rPr>
            </a:b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Jonathan Edwards, J.W. Alexander, Charles </a:t>
            </a:r>
            <a:br>
              <a:rPr lang="en-US" sz="2960" b="1">
                <a:latin typeface="Arial"/>
                <a:ea typeface="Arial"/>
                <a:cs typeface="Arial"/>
                <a:sym typeface="Arial"/>
              </a:rPr>
            </a:b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Spurgeon</a:t>
            </a:r>
            <a:r>
              <a:rPr lang="en-US" sz="2960">
                <a:latin typeface="Arial"/>
                <a:ea typeface="Arial"/>
                <a:cs typeface="Arial"/>
                <a:sym typeface="Arial"/>
              </a:rPr>
              <a:t>-이들은 모두 영국 청교도들과 함께 가정 예배를 지지했던 저명한 목사, 학자들입니다. </a:t>
            </a:r>
            <a:endParaRPr sz="296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1689년, 웨스트민스터 신앙 고백은 다음 내용을 포함합니다.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“하나님은 신령과 진정으로 어느 곳에서나 예배받으셔야 합니다. : 매일 가정에서든지 개인적으로 은밀하게든지” (The Directory of Family Worship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이 문서는 여전히 전 세계 수천 교회에 적용되며 가정 예배의 실천이 명백하게 규정되어 있다.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</a:pPr>
            <a:r>
              <a:rPr lang="en-US" sz="4000" b="1">
                <a:latin typeface="Arial Narrow"/>
                <a:ea typeface="Arial Narrow"/>
                <a:cs typeface="Arial Narrow"/>
                <a:sym typeface="Arial Narrow"/>
              </a:rPr>
              <a:t>4. 가정 예배의 동기는 무엇입니까?</a:t>
            </a:r>
            <a:endParaRPr sz="40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8763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960" b="1" u="sng">
                <a:latin typeface="Arial"/>
                <a:ea typeface="Arial"/>
                <a:cs typeface="Arial"/>
                <a:sym typeface="Arial"/>
              </a:rPr>
              <a:t>교회의 내적 성장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하나님이 주신 언약에 기초하여 자녀를 키워야 한다는 필요성을 강조함으로 교회의 내적 성장을 추구하는 교회가 거의 없습니다. 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그 결과, 많은 청소년이 단지 개념적 신앙을 가진 명목적인 신자가 되거나 복음진리를 버립니다.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>
                <a:latin typeface="Arial"/>
                <a:ea typeface="Arial"/>
                <a:cs typeface="Arial"/>
                <a:sym typeface="Arial"/>
              </a:rPr>
              <a:t>이러한 실패의 주요 원인은 가정 예배를 강조하지 않은 것입니다.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많은 교회와 가정에서 가정 예배는 선택사항이거나 식사 전에 간단히 축복을 비는 것 같은 피상적인 행위일 뿐입니다.  </a:t>
            </a:r>
            <a:endParaRPr sz="296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개관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사람들은 무언 가를 위하여 살아갑니다. 무엇을 위해 사는 지가 우리의 일상의 모습을 형성합니다.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우리는 하나님의 예배자이며, 이것이 우리 삶의 모든 것의 지배적인 요인입니다. 이 목적을 위하여 우리는 창조되었고 예수 그리스도 안에서 재창조되었습니다.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 가정 예배는 우리가 해야만 하는 의무라기 보다, 다른 영적 훈련과 마찬가지로, 우리가 하기 원하는 것이 되었다고 봐야 마땅합니다.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8991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결과적으로, 많은 자녀들이 기독교 신앙과 예배를 일상의 현실로서 경험하거나 느끼지 못하고 자라납니다.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가정이 그러함에 따라 교회도 그렇게 되고 나라도 그렇게 됩니다. 가정 예배는 가정이 어떻게 나아가는지를 결정하는 가장 결정적인 요인입니다. 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물론, 가정 예배가 유일한 요인은 아닙니다.</a:t>
            </a:r>
            <a:r>
              <a:rPr lang="en-US" sz="2960" u="sng">
                <a:latin typeface="Arial"/>
                <a:ea typeface="Arial"/>
                <a:cs typeface="Arial"/>
                <a:sym typeface="Arial"/>
              </a:rPr>
              <a:t>그러나 가정 예배는 성경적 양육의 토대입니다</a:t>
            </a:r>
            <a:r>
              <a:rPr lang="en-US" sz="296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 따라서 가정 예배는 영적 양육을 위해 입증된 성경적인 방법으로 시행되어야 합니다. </a:t>
            </a:r>
            <a:endParaRPr sz="296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우리의 자녀를 회중 예배에 적합하게 준비시킵니다. </a:t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가정 예배는 우리 자녀들이 회중 예배를 잘 드릴 수 있도록 훈련 해 줍니다. 자녀들이 앉아서 하나님의 말씀을 듣고 기도를 듣고 찬송을 부르면서, 교회의 회중 예배에서 똑같이 하는 이러한 행위들이 새로운 의미를 가지게 됩니다. 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우리는 부모로서 생애 최대의 특권을 갖고 있습니다. : 자녀들이 하나님과 말씀과 그가 행하신 일을 알도록 가르치는 것입니다.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우리는 지속적으로 우리 가족과 자신에게 이 사실을 상기시킬 필요가 있습니다.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가정 예배는 그렇게 할 수 있는 매일의 기회를 제공해 줍니다.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매일의 가정 예배를 실천하는 것이 가장 좋은 방법입니다.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*가정 예배는 우리가 그리스도의 예배자라는 사실을 계속해서 기억나게 해 줍니다.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우리는 자녀들이 단지 도덕적이고 능력있는 사람들이 되게 키우는 것이 아니라 하나님의 예배자가 되도록 키웁니다.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6868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부모로서의 우리의 목표는 우리 자녀들을 영원을 위해 준비시키는 것입니다.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마지막에 결국 중요한 것은 그리스도에 대한 그들의 신앙이며 그리스도를 위해 사는 것이기 때문입니다. 우리 스스로는 이 일을 할 수가 없습니다.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그러나 가정 예배는 자녀들이 그리스도를 매일 추구하게 인도하며, 이것이 최고입니다. 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가정 예배의 훈련이 육체적 훈련보다 훨씬 더 대단한 것입니다. 그래서 가정 예배는 쉬운 것이 아닙니다. 그러나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 가정 예배는 영원한 복을 주는 하나님 나라에 투자하는 것임이 드러날 것입니다.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228600" y="152400"/>
            <a:ext cx="89154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 b="1" u="sng">
                <a:latin typeface="Arial Narrow"/>
                <a:ea typeface="Arial Narrow"/>
                <a:cs typeface="Arial Narrow"/>
                <a:sym typeface="Arial Narrow"/>
              </a:rPr>
              <a:t>*가정 예배는 가족을 하나 되게 합니다.</a:t>
            </a:r>
            <a:endParaRPr sz="3237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>
                <a:latin typeface="Arial"/>
                <a:ea typeface="Arial"/>
                <a:cs typeface="Arial"/>
                <a:sym typeface="Arial"/>
              </a:rPr>
              <a:t>우리의 정신없이 빠르고 바쁜 사회에서, 가족이 매일 함께 하는 일은 거의 없습니다. </a:t>
            </a:r>
            <a:endParaRPr sz="323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endParaRPr sz="323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 b="1">
                <a:latin typeface="Arial"/>
                <a:ea typeface="Arial"/>
                <a:cs typeface="Arial"/>
                <a:sym typeface="Arial"/>
              </a:rPr>
              <a:t>여러분의 가족이 예배를 위해 매일 함께 모일 때:</a:t>
            </a:r>
            <a:endParaRPr/>
          </a:p>
          <a:p>
            <a:pPr marL="400050" lvl="1" indent="0" algn="l" rtl="0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>
                <a:latin typeface="Arial"/>
                <a:ea typeface="Arial"/>
                <a:cs typeface="Arial"/>
                <a:sym typeface="Arial"/>
              </a:rPr>
              <a:t>이 활동은 가정의 가장 중요하고 중심적인 부분이 될 것입니다. </a:t>
            </a:r>
            <a:endParaRPr sz="3237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>
                <a:latin typeface="Arial"/>
                <a:ea typeface="Arial"/>
                <a:cs typeface="Arial"/>
                <a:sym typeface="Arial"/>
              </a:rPr>
              <a:t>그리고 우리는 그리스도를 즐거워하고 그를 따르는 것을 추구하는 예배하는 가정이 됩니다.</a:t>
            </a:r>
            <a:endParaRPr sz="3237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 u="sng">
                <a:latin typeface="Arial"/>
                <a:ea typeface="Arial"/>
                <a:cs typeface="Arial"/>
                <a:sym typeface="Arial"/>
              </a:rPr>
              <a:t>함께 예배하는 것을 통하여, 가족 구성원은 더 깊은 관계를 맺고, 서로를 더 잘 알아가고 더 온전히 사랑하며 서로를 위해 간절히 기도하는 영원한 유대감을 형성합니다. </a:t>
            </a:r>
            <a:endParaRPr sz="3237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body" idx="1"/>
          </p:nvPr>
        </p:nvSpPr>
        <p:spPr>
          <a:xfrm>
            <a:off x="304800" y="152400"/>
            <a:ext cx="88392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b="1" u="sng">
                <a:latin typeface="Arial"/>
                <a:ea typeface="Arial"/>
                <a:cs typeface="Arial"/>
                <a:sym typeface="Arial"/>
              </a:rPr>
              <a:t>가정 예배는 제자 양성입니다.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매일의 가정 예배에서 하나님의 말씀을 읽고 듣고 기도하고 찬송하고 감사하는 가운데 강한 토대가 형성됩니다.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이를 통해 그리스도인의 인격을 형성하는 행동과 생각과 언어가 자랍니다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124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강한 가정을 세우는 데는 시간이 걸립니다.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1240"/>
              </a:spcBef>
              <a:spcAft>
                <a:spcPts val="0"/>
              </a:spcAft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그러나 가정 예배는 가족에게 제자도를 가르침으로  안정된 가정을 세우는 데 도움이 많이 됩니다.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 b="1">
                <a:latin typeface="Arial"/>
                <a:ea typeface="Arial"/>
                <a:cs typeface="Arial"/>
                <a:sym typeface="Arial"/>
              </a:rPr>
              <a:t>5. 가정 예배의 요소 </a:t>
            </a:r>
            <a:endParaRPr sz="3959"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이제부터는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하나님의 말씀을 읽고 기도하고 찬송하는 것을 포함하는 가정 예배의 주요한 요소를 살펴보겠습니다.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또한 예배 시간의 유익한 부분이 될 수 있는 다른 활동들도 살펴볼 것입니다.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b="1" u="sng">
                <a:latin typeface="Arial"/>
                <a:ea typeface="Arial"/>
                <a:cs typeface="Arial"/>
                <a:sym typeface="Arial"/>
              </a:rPr>
              <a:t>하나님 말씀을 매일 가르침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하나님은 매일 성경을 읽고 배움으로 예배받으셔야 합니다. 질문하고 답하고 가르치는 것을 통해, 부모와 자녀는 하나님의 진리에 대하여 서로 매일 소통해야 합니다. (신 6:6-7 4:1-20)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 하나님의 말씀은 땅에 뿌려져 열매를 맺는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씨앗입니다.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(막 4:1-20)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모든 성경은 하나님의 감동으로 된 것으로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교훈과 책망과 바르게 함과 의로 교육하기에 유익하니 (딤후 3:16)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말씀은 참되며 오류가 없습니다.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하나님의 말씀은 살아 있고 운동력이 있어 (히 4:12)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“내 입에서 나가는 말도 이와 같이 헛되이 내게로 되돌아오지 아니하고 나의 기뻐하는 뜻을 이루며 내가 보낸 일에 형통함이니라.”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(사 55:11)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이와 같은 말씀들은 하나님의 말씀이 생명, 빛, 진리, 약속, 구원, 평안과 영원한 기쁨을 가지고 있음을 보여줍니다. 따라서 부모는 우리 자녀들을 양육하는 데 무엇이 가장 좋은지를 알고 하나님의 말씀의 능력을 신뢰해야 합니다.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성경 본문을 읽으십시오. 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* (소리내어 읽기, &amp; 자녀들이 성경 구절을 암송하게하기)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그리고 간단한 해석을 해줍니다.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그 다음, 자녀에게서 질문을 받습니다.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질문이 없으면 잘 이해했는지 물어봅니다.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본문을 적용할 수 있는 예시를 줍니다. </a:t>
            </a:r>
            <a:endParaRPr sz="296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u="sng">
                <a:latin typeface="Arial"/>
                <a:ea typeface="Arial"/>
                <a:cs typeface="Arial"/>
                <a:sym typeface="Arial"/>
              </a:rPr>
              <a:t>하나님 보좌를 향한 매일 기도</a:t>
            </a:r>
            <a:endParaRPr sz="3200"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가정 예배의 또다른 필수적 요소는 기도입니다. 자녀들이 고개를 내리고 손을 맞잡고 기도하도록 가르치십시오. :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가족이 경배, 고백, 중보, 감사, 간청하는데 시간을 드리도록 격려하십시오.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1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가정 예배동안에, 기도를 한 번하거나 여러번 하거나 다 함께 할 수 있습니다. 이것은 서로를 위해 기도하고 가족 구성원의 기도제목을 위해 간청할 수 있는 기회가 됩니다.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1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토마스 부룩스(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Thomas Brooks)</a:t>
            </a:r>
            <a:r>
              <a:rPr lang="en-US" sz="2960">
                <a:latin typeface="Arial"/>
                <a:ea typeface="Arial"/>
                <a:cs typeface="Arial"/>
                <a:sym typeface="Arial"/>
              </a:rPr>
              <a:t>는 말하길, , </a:t>
            </a:r>
            <a:r>
              <a:rPr lang="en-US" sz="2960" u="sng">
                <a:latin typeface="Arial"/>
                <a:ea typeface="Arial"/>
                <a:cs typeface="Arial"/>
                <a:sym typeface="Arial"/>
              </a:rPr>
              <a:t>“기도하지 않는 가정은 지붕이 없는 집과 같이 온갖 폭풍에 노출되어 있다.”고 했습니다. 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하나님의 은혜로 변화된 각 개인의 그리스도인은 자연스럽게 성경을 읽고, 찬송하고, 기도하기 시작합니다. 따라서 하나님의 은혜에 사로잡힌 그리스도인의 가정은 성경을 읽고 찬송하고 기도하기 위해 모이기를 원할 것입니다.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모든 그리스도인의 삶이 은혜로 살아지는 것과 마찬가지로, 우리는 그와 같은 은혜로 인해 가정 예배를 즐거워하고 추구합니다.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이 강의에서 우리가 예배와 가정 예배에 대하여 배움으로써 우리의 가족 구성원, 특히 우리의 귀한 자녀들과 함께 하나님의 진정한 예배자가 되길 바랍니다.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u="sng">
                <a:latin typeface="Arial"/>
                <a:ea typeface="Arial"/>
                <a:cs typeface="Arial"/>
                <a:sym typeface="Arial"/>
              </a:rPr>
              <a:t>3. 하나님을 매일 찬송하는 것</a:t>
            </a:r>
            <a:endParaRPr sz="3200"/>
          </a:p>
        </p:txBody>
      </p:sp>
      <p:sp>
        <p:nvSpPr>
          <p:cNvPr id="272" name="Google Shape;272;p42"/>
          <p:cNvSpPr txBox="1">
            <a:spLocks noGrp="1"/>
          </p:cNvSpPr>
          <p:nvPr>
            <p:ph type="body" idx="1"/>
          </p:nvPr>
        </p:nvSpPr>
        <p:spPr>
          <a:xfrm>
            <a:off x="304800" y="6096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대부분의 가정에서 가정 예배를 드릴 때 찬송이 처음에는 가장 어색한 요소입니다. 대부분의 사람들이 축복으로 받은 목소리에 대해 그다지 자신있어 하지 않습니다.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25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그렇다면 우리는 왜 음악을 사용하고 노래해야 합니까?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l" rtl="0">
              <a:lnSpc>
                <a:spcPct val="1125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“온 땅이여 여호와께 즐거운 찬송을 부를지어다 기쁨으로 여호와를 섬기며 노래하면서 그 앞에 나아갈지어다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” (시 100:1-2) </a:t>
            </a:r>
            <a:endParaRPr sz="2400"/>
          </a:p>
          <a:p>
            <a:pPr marL="342900" lvl="0" indent="-342900" algn="l" rtl="0">
              <a:lnSpc>
                <a:spcPct val="1125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“오라 우리가 여호와께 노래하며 구원의 반석을 향하여 즐거이 외치자 우리가 감사함으로 그 앞에 나아가며 시를 지어 즐거이 그를 노래하자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.”(시 95:1-2)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찬송은 우리의 심령을 움직여 경배하게 합니다. 성령의 은혜가 우리 안에서 요동하고 그 은혜가 커지게 합니다. 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“그리스도의 말씀이 너희 속에 풍성히 거하며 모든 지혜로 피차 가르치며 권면하고 시와 찬송과 신령한 노래를 부르며.”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(골 3:16)</a:t>
            </a:r>
            <a:endParaRPr/>
          </a:p>
        </p:txBody>
      </p:sp>
      <p:pic>
        <p:nvPicPr>
          <p:cNvPr id="278" name="Google Shape;278;p43" descr="https://study.com/cimages/multimages/16/Amazing_Grace.PNG"/>
          <p:cNvPicPr preferRelativeResize="0"/>
          <p:nvPr/>
        </p:nvPicPr>
        <p:blipFill rotWithShape="1">
          <a:blip r:embed="rId3">
            <a:alphaModFix/>
          </a:blip>
          <a:srcRect l="1646" t="20654" b="56331"/>
          <a:stretch/>
        </p:blipFill>
        <p:spPr>
          <a:xfrm>
            <a:off x="300133" y="1948542"/>
            <a:ext cx="8543730" cy="148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/>
          <p:nvPr/>
        </p:nvSpPr>
        <p:spPr>
          <a:xfrm>
            <a:off x="304800" y="3276600"/>
            <a:ext cx="31413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4.  다른 요소들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228600" y="533400"/>
            <a:ext cx="8915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예배시간에 통합할 수 있는 다른 요소들을 엡6:4b에서 찾아 볼 수 있습니다.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엡6:4b “오직 주의 교훈과 훈계로 양육하라.”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성경구절과 교리문답을 암송하는 것이 있습니다.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암송하는 것의 유익은 무엇입니까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암기력은 개발할 수 있는 영역입니다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마치 근육과 같아서 운동을 하면 자라고 방치되면 줄어듭니다.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짧은 교리문답과 같은 논리적이고 구조적이고 개념적인 자료를 외우면 정신 능력이 향상됩니다.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시각적 사고와 개념적 사고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29845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말씀 암송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우리는 하나님의 말씀을 자녀들의 마음에 새기고 싶습니다.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가족으로서, 한 주에 한 구절을 정해 함께 외우는 것은 아주 근사한 활동입니다.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만3-4살의 작은 아이들도 말씀을 외울 수 있습니다.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2주에 한 구절씩 10년=260구절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암기를 하게 되면 어디서든 어떤 상황에서든 하나님의 말씀을 묵상할 수 있는 축복을 받는 것입니다.: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성경 구절이 환란중에 떠오르게 되고 위로를 주며, 하나님의 지혜가 중요한 결정을 할 수 있게 도와 줍니다.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교리문답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교리문답은 현재의 복음주의 교회에서 사라진 양육방법입니다.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단순히 말하면, 교리문답은 기독교 신앙을 공부하는 것입니다.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16세기에 개신교 개혁자들에 의해 성공적으로 되살려 졌고 로마 카톨릭은 이것을 모방하기 시작했습니다. 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교리문답은 루터, 칼뱅, 불링거와 거의 모든 주요 개혁가들에 의해 작성되었습니다.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전통을 따라, 웨스트민스터 회의는 두 종류의 교리문답을 제공했습니다; 아이들을 위한 짧은 버전과 어른을 위한 긴 버전입니다.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자녀들에게 교리문답을 가르쳐야 할 몇 가지 이유가 있습니다. 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*이것은 종교교육을 위해 입증된 방법입니다.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수 세대동안 개신교도들은 그들의 자녀들에게 기독교 신앙의 내용을 성공적으로 전달해 왔습니다.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*이것은 단순하고, 추가적인 자료를 필요로 하지 않습니다.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어떤 부모든지 작은 책자만을 가지고 자녀에게 가르칠 수 있습니다. (이 과정에서, 부모가 자녀보다 더 많이 배웁니다.)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9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*내용이 풍부합니다.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오래된 교리문답은 신학적, 신앙적, 실제적 내용의 풍부한 보고입니다. 짧은 버전의 교리문답은 윤리(하나님의 율법)와 기도에 대한 것입니다. 하나님, 사람, 죄, 그리스도, 믿음, 회개 등의 내용이 간결하고 정확한 개념으로 제시됩니다.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*교리문답은 질의 응답의 형식을 가지고 있습니다.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신학적 질문과 그 주제에 대한 성경의 가르침이 응답으로 제시됩니다.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59" b="1">
                <a:latin typeface="Arial"/>
                <a:ea typeface="Arial"/>
                <a:cs typeface="Arial"/>
                <a:sym typeface="Arial"/>
              </a:rPr>
              <a:t>6. 가정 예배의 실제</a:t>
            </a:r>
            <a:endParaRPr sz="3959"/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성경적인 예배는 경건할 뿐 아니라 즐겁습니다!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예배에서 우리는 하나님의 약속을 듣고, 그분을 만나고, 찬송을 부르고 영광스런 하나님께 대한 믿음을 고백하고 헌금 기도를 합니다. 기쁨 없이 어떻게 진정으로 예배드릴 수 있겠습니까???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느리게 시작하십시오.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우리 대부분에게 이것은 매우 새로운 것입니다. 따라서 처음부터 너무 많은 것을 기대하거나 장기적으로도 여러분의 가족에게 너무 많은 것을 기대하지는 마십시오.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* 간결성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가정 예배는 부담이 되어서는 안되나, 너무 길게 함으로 부담스럽게 만드는 경우가 많습니다. 그러면 자녀들로 하여금 집중하지 못하게하고 분을 내게 만들 수 있습니다.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어린 아이들과 하는 경우의 적당한 평균 시간은 10-15분입니다.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다양한 나이대의 자녀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모든 나이대를 포함할 수 있는 계획을 짜십시오.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800100" lvl="2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-어린 아이에게는 성경 이야기 책을 몇 분 읽어 주십시오.</a:t>
            </a:r>
            <a:endParaRPr sz="2700"/>
          </a:p>
          <a:p>
            <a:pPr marL="800100" lvl="2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-나이가 조금 더 있는 아이에게는 잠언을 적용시키십시오.</a:t>
            </a:r>
            <a:endParaRPr sz="2700"/>
          </a:p>
          <a:p>
            <a:pPr marL="800100" lvl="2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-십대를 위해서는 책에서 한 두 페이지를 읽으십시오. 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01917" y="838200"/>
            <a:ext cx="874208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Lecture # 1</a:t>
            </a:r>
            <a:endParaRPr/>
          </a:p>
          <a:p>
            <a:pPr marL="0" lvl="0" indent="0" algn="l" rtl="0">
              <a:lnSpc>
                <a:spcPct val="71428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“세계 선교에서의 경건한 가정”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7" name="Google Shape;107;p16"/>
          <p:cNvGraphicFramePr/>
          <p:nvPr/>
        </p:nvGraphicFramePr>
        <p:xfrm>
          <a:off x="533400" y="2876005"/>
          <a:ext cx="8279075" cy="3827470"/>
        </p:xfrm>
        <a:graphic>
          <a:graphicData uri="http://schemas.openxmlformats.org/drawingml/2006/table">
            <a:tbl>
              <a:tblPr firstRow="1" bandRow="1">
                <a:noFill/>
                <a:tableStyleId>{00C17CA7-D056-45B7-A732-57CA7E00351C}</a:tableStyleId>
              </a:tblPr>
              <a:tblGrid>
                <a:gridCol w="3097475"/>
                <a:gridCol w="2489200"/>
                <a:gridCol w="2692400"/>
              </a:tblGrid>
              <a:tr h="5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부모에서 자녀에게</a:t>
                      </a:r>
                      <a:r>
                        <a:rPr lang="en-US" sz="2400" b="1" u="none" strike="noStrike" cap="none"/>
                        <a:t>(OT)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사람에서 사람에게</a:t>
                      </a:r>
                      <a:r>
                        <a:rPr lang="en-US" sz="2400" b="1" u="none" strike="noStrike" cap="none"/>
                        <a:t>(NT)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성향(O</a:t>
                      </a:r>
                      <a:r>
                        <a:rPr lang="en-US" sz="2400" b="0" u="none" strike="noStrike" cap="none"/>
                        <a:t>rientation)</a:t>
                      </a:r>
                      <a:endParaRPr sz="24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혈육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인간적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00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헌신도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강함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약함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범위(</a:t>
                      </a:r>
                      <a:r>
                        <a:rPr lang="en-US" sz="2400" b="0" u="none" strike="noStrike" cap="none"/>
                        <a:t>Range)</a:t>
                      </a:r>
                      <a:endParaRPr sz="24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좁음(단일함)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       넓음</a:t>
                      </a:r>
                      <a:r>
                        <a:rPr lang="en-US" sz="2400" b="1" u="none" strike="noStrike" cap="none"/>
                        <a:t>(</a:t>
                      </a:r>
                      <a:r>
                        <a:rPr lang="en-US" sz="2400" b="1"/>
                        <a:t>다양함</a:t>
                      </a:r>
                      <a:r>
                        <a:rPr lang="en-US" sz="2400" b="1" u="none" strike="noStrike" cap="none"/>
                        <a:t>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방법(</a:t>
                      </a:r>
                      <a:r>
                        <a:rPr lang="en-US" sz="2400" b="0" u="none" strike="noStrike" cap="none"/>
                        <a:t>Method)</a:t>
                      </a:r>
                      <a:endParaRPr sz="24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수직적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            수평적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세계 선교</a:t>
                      </a:r>
                      <a:endParaRPr sz="24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약함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강함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성경적(</a:t>
                      </a:r>
                      <a:r>
                        <a:rPr lang="en-US" sz="2400" b="0" u="none" strike="noStrike" cap="none"/>
                        <a:t>Biblical)</a:t>
                      </a:r>
                      <a:endParaRPr sz="24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그렇다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그렇다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686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형제자매가 동생을 도와 주는 것을 종종 볼 수 있는데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동생들은 그러한 관심을 받는 것을 즐거워 하는 것 같습니다.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부모가 큰 아이를 가르칠 때, 작은 아이들은 얌전히 앉아 있는 것을 배웁니다.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마찬가지로 부모가 더 어린 아이를 가르치는 동안,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큰 아이는 함께 듣습니다. 그들은 부모를 통해 어린 아이를 어떻게 가르치는 지도 배우게 됩니다.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계획을 지혜롭게 세우면 다양한 나이대를 포괄할 수 있습니다.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게다가, 자녀의 나이 차이는 가정 예배의 약 3분의 1정도만 직접적으로 영향을 끼치고 기도와 찬송에는 영향을 끼치지 않습니다.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US" sz="3330" b="1">
                <a:latin typeface="Arial"/>
                <a:ea typeface="Arial"/>
                <a:cs typeface="Arial"/>
                <a:sym typeface="Arial"/>
              </a:rPr>
              <a:t>*우리 가족은 예배 드릴 시간이 없습니다. </a:t>
            </a:r>
            <a:endParaRPr sz="333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이 문제는 종종 우리의 미지근한 신앙때문에 생깁니다. 우리가 스스로의 힘으로 그분을 추구하기 때문입니다.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7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솔직히 들여다보면, 이는 우리의 삶을 그리스도와 예배 중심으로 살기 원치 않기 때문입니다.  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7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가정 예배를 드리기 원한다고 고백하기는 쉽지만 실제로는 나와 내 가정에 이보다 더 중요한 것들이 있는 것입니다. 그래서 매일 예배 드릴 시간을 찾는 것이 너무 과하게 느껴지는 것입니다.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7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그리스도를 열렬하게, 애정을 갖고, 뜻을 다하여, 변화된 마음으로, 영혼을 드려 추구하는 것은 우리가 그 안에 거하고 그가 우리 안에 거할 때 비로소 가능합니다. (요 15).</a:t>
            </a:r>
            <a:endParaRPr sz="296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>
            <a:spLocks noGrp="1"/>
          </p:cNvSpPr>
          <p:nvPr>
            <p:ph type="ctrTitle"/>
          </p:nvPr>
        </p:nvSpPr>
        <p:spPr>
          <a:xfrm>
            <a:off x="152400" y="1958975"/>
            <a:ext cx="8915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엡 3:17-19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믿음으로 말미암아 그리스도께서 너희 마음에 계시게 하시옵고 너희가 사랑 가운데서 뿌리가 박히고 터가 굳어져서 능히 모든 성도와 함께 지식에 넘치는 그리스도의 사랑을 알고 그 너비와 길이와 높이와 깊이가 어떠함을 깨달아 하나님의 모든 충만하신 것으로 너희에게 충만하게 하시기를 구하노라”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latin typeface="Arial"/>
                <a:ea typeface="Arial"/>
                <a:cs typeface="Arial"/>
                <a:sym typeface="Arial"/>
              </a:rPr>
            </a:b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5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686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* 인내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중간에 낙심거리가 생기더라도 계속 하십시오! 여러분은 혼자가 아니고 그 문제는 당신만의 문제가 아닙니다! 가족과 예배하기 위해 모이는 것을 인내로 계속하십시오.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인내는 모든 문제의 최고의 해결책입니다.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시간이 지나면 대부분의 문제가 극복이 되고 당시에 보이지 않던 열매가 장차 나타나기 시작할 것입니다.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영적인 훈육도 이와 같습니다. 지속성과 인내로 강화되어야 하는 영적 근육이라고 할 수 있습니다.</a:t>
            </a:r>
            <a:endParaRPr sz="2960"/>
          </a:p>
        </p:txBody>
      </p:sp>
      <p:sp>
        <p:nvSpPr>
          <p:cNvPr id="344" name="Google Shape;344;p55"/>
          <p:cNvSpPr txBox="1"/>
          <p:nvPr/>
        </p:nvSpPr>
        <p:spPr>
          <a:xfrm>
            <a:off x="76200" y="272097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6868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US" sz="3330" b="1">
                <a:latin typeface="Arial"/>
                <a:ea typeface="Arial"/>
                <a:cs typeface="Arial"/>
                <a:sym typeface="Arial"/>
              </a:rPr>
              <a:t>*가정 예배의 매트릭스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자녀가 18년 동안 가정에서 자란다고 본다면,</a:t>
            </a:r>
            <a:endParaRPr sz="296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590">
                <a:latin typeface="Arial"/>
                <a:ea typeface="Arial"/>
                <a:cs typeface="Arial"/>
                <a:sym typeface="Arial"/>
              </a:rPr>
              <a:t>6570번의 가정 예배를 드리게 됩니다.(6회/주)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    매 달 새로운 찬송가--</a:t>
            </a:r>
            <a:r>
              <a:rPr lang="en-US" sz="2590" u="sng">
                <a:latin typeface="Arial"/>
                <a:ea typeface="Arial"/>
                <a:cs typeface="Arial"/>
                <a:sym typeface="Arial"/>
              </a:rPr>
              <a:t>216 개 찬송가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하루에 성경 한 장씩 읽게 됨---</a:t>
            </a:r>
            <a:r>
              <a:rPr lang="en-US" sz="2590" u="sng">
                <a:latin typeface="Arial"/>
                <a:ea typeface="Arial"/>
                <a:cs typeface="Arial"/>
                <a:sym typeface="Arial"/>
              </a:rPr>
              <a:t>성경 4회 반을 읽음 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하루에 15분씩만 해도--</a:t>
            </a:r>
            <a:r>
              <a:rPr lang="en-US" sz="2590" u="sng">
                <a:latin typeface="Arial"/>
                <a:ea typeface="Arial"/>
                <a:cs typeface="Arial"/>
                <a:sym typeface="Arial"/>
              </a:rPr>
              <a:t>-일년에 78시간</a:t>
            </a:r>
            <a:endParaRPr sz="2590" u="sng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u="sng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가정 예배는 교회에서 하듯 모든 순서를 다 하는 것이 아닙니다. 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하나님 앞에서 짧은 시간의 헌신을 드리는 것입니다. 함께 찬송하고 기도하고 성경을 읽습니다.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이 간단한 실천에 하루 15분이나 30분을 드리는 것이 당신의 가정을 바꿀 것입니다. </a:t>
            </a:r>
            <a:endParaRPr sz="296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결론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나이키 신발 회사는 광고 문구인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“그냥 해(Just Do It.)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로 많은 돈을 벌어 들였습니다.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가정 예배의 중요성과 효과와 실천 방법에 대해 이야기 해도,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실제로 하지 않으면 아무 소용이 없습니다.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우리는 하나님께서 교회에 부흥을 일으키시길 바라고 기도합니다.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그런데 기독교 신앙이 우리의 가정에 영향을 끼치지 못한다면 우리의 신앙이 공동체와 나라와 세상에 끼칠 영향력에 대해서는 말할 수도 없습니다.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또한, 우리가 가정에서 신앙을 양육의 중심에 두지 않았으면서 나중에 자녀들이 믿음에서 떠나 방황한다고 불평할 수 없습니다.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가정 예배가 유일한 방법이 아니더라도, 가장 유익한 방법 중 하나임이 틀림없습니다.</a:t>
            </a:r>
            <a:endParaRPr/>
          </a:p>
          <a:p>
            <a:pPr marL="342900" lvl="0" indent="-34290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결론적으로, 매튜 헨리(Matthew Henry)는 이렇게 말했습니다.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latin typeface="Arial"/>
                <a:ea typeface="Arial"/>
                <a:cs typeface="Arial"/>
                <a:sym typeface="Arial"/>
              </a:rPr>
              <a:t>”여러분은 확신 있는 성도가 되어, 여러분의 가정을 하나님께 드리고, 그분께서 오셔서 여러분의 가정을 소유해 주시길 간구하십시오. 지금까지 이렇게 하지 않았다면 바로 오늘밤 최대한 진지하고 진실하게 간구하십시오.”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1"/>
              <a:t>  어떤 사람도 놓치지 않고 세계선교를 성공적으로 수행하기 위해서, 성경에 근거해 볼 때, 이 두 가지 방식으로  전도하는 것이 좋습니다.</a:t>
            </a:r>
            <a:endParaRPr/>
          </a:p>
        </p:txBody>
      </p:sp>
      <p:grpSp>
        <p:nvGrpSpPr>
          <p:cNvPr id="113" name="Google Shape;113;p17"/>
          <p:cNvGrpSpPr/>
          <p:nvPr/>
        </p:nvGrpSpPr>
        <p:grpSpPr>
          <a:xfrm>
            <a:off x="2260169" y="2155874"/>
            <a:ext cx="5257800" cy="4068881"/>
            <a:chOff x="2260169" y="2155874"/>
            <a:chExt cx="5257800" cy="4068881"/>
          </a:xfrm>
        </p:grpSpPr>
        <p:cxnSp>
          <p:nvCxnSpPr>
            <p:cNvPr id="114" name="Google Shape;114;p17"/>
            <p:cNvCxnSpPr/>
            <p:nvPr/>
          </p:nvCxnSpPr>
          <p:spPr>
            <a:xfrm>
              <a:off x="3864244" y="2776995"/>
              <a:ext cx="0" cy="1330973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5" name="Google Shape;115;p17"/>
            <p:cNvCxnSpPr/>
            <p:nvPr/>
          </p:nvCxnSpPr>
          <p:spPr>
            <a:xfrm>
              <a:off x="3864244" y="4152334"/>
              <a:ext cx="2316997" cy="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6" name="Google Shape;116;p17"/>
            <p:cNvCxnSpPr/>
            <p:nvPr/>
          </p:nvCxnSpPr>
          <p:spPr>
            <a:xfrm>
              <a:off x="3151322" y="2776995"/>
              <a:ext cx="0" cy="2040825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7" name="Google Shape;117;p17"/>
            <p:cNvCxnSpPr/>
            <p:nvPr/>
          </p:nvCxnSpPr>
          <p:spPr>
            <a:xfrm>
              <a:off x="3240437" y="4817821"/>
              <a:ext cx="2940803" cy="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8" name="Google Shape;118;p17"/>
            <p:cNvCxnSpPr/>
            <p:nvPr/>
          </p:nvCxnSpPr>
          <p:spPr>
            <a:xfrm>
              <a:off x="2438400" y="2776995"/>
              <a:ext cx="0" cy="2750678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med" len="med"/>
            </a:ln>
          </p:spPr>
        </p:cxnSp>
        <p:cxnSp>
          <p:nvCxnSpPr>
            <p:cNvPr id="119" name="Google Shape;119;p17"/>
            <p:cNvCxnSpPr/>
            <p:nvPr/>
          </p:nvCxnSpPr>
          <p:spPr>
            <a:xfrm>
              <a:off x="2527515" y="5527673"/>
              <a:ext cx="3653725" cy="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0" name="Google Shape;120;p17"/>
            <p:cNvSpPr txBox="1"/>
            <p:nvPr/>
          </p:nvSpPr>
          <p:spPr>
            <a:xfrm>
              <a:off x="2260169" y="2155874"/>
              <a:ext cx="1782305" cy="43088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</a:t>
              </a:r>
              <a:r>
                <a:rPr lang="en-US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부모</a:t>
              </a: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2260169" y="5793868"/>
              <a:ext cx="1782305" cy="43088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r>
                <a:rPr lang="en-US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자녀 </a:t>
              </a:r>
              <a:endPara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6537701" y="4566946"/>
              <a:ext cx="980268" cy="43088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사람</a:t>
              </a:r>
              <a:endPara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Google Shape;123;p17"/>
            <p:cNvCxnSpPr/>
            <p:nvPr/>
          </p:nvCxnSpPr>
          <p:spPr>
            <a:xfrm>
              <a:off x="4220704" y="2391434"/>
              <a:ext cx="1875296" cy="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4" name="Google Shape;124;p17"/>
            <p:cNvSpPr txBox="1"/>
            <p:nvPr/>
          </p:nvSpPr>
          <p:spPr>
            <a:xfrm>
              <a:off x="6477000" y="2175990"/>
              <a:ext cx="980268" cy="43088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사람</a:t>
              </a:r>
              <a:endPara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533400" y="1066800"/>
            <a:ext cx="45720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Arial Narrow"/>
                <a:ea typeface="Arial Narrow"/>
                <a:cs typeface="Arial Narrow"/>
                <a:sym typeface="Arial Narrow"/>
              </a:rPr>
              <a:t>1 ----- 13 세------------85 %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Arial Narrow"/>
                <a:ea typeface="Arial Narrow"/>
                <a:cs typeface="Arial Narrow"/>
                <a:sym typeface="Arial Narrow"/>
              </a:rPr>
              <a:t>14 --- 17 세 ------------10 %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Arial Narrow"/>
                <a:ea typeface="Arial Narrow"/>
                <a:cs typeface="Arial Narrow"/>
                <a:sym typeface="Arial Narrow"/>
              </a:rPr>
              <a:t>18  +      -----------------5 %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Based on maturity progress:</a:t>
            </a:r>
            <a:r>
              <a:rPr lang="en-US" sz="3600">
                <a:solidFill>
                  <a:schemeClr val="lt1"/>
                </a:solidFill>
              </a:rPr>
              <a:t/>
            </a:r>
            <a:br>
              <a:rPr lang="en-US" sz="3600">
                <a:solidFill>
                  <a:schemeClr val="lt1"/>
                </a:solidFill>
              </a:rPr>
            </a:br>
            <a:r>
              <a:rPr lang="en-US" sz="3600">
                <a:solidFill>
                  <a:schemeClr val="lt1"/>
                </a:solidFill>
              </a:rPr>
              <a:t>                             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72242" y="1828800"/>
            <a:ext cx="4514582" cy="3810000"/>
            <a:chOff x="181242" y="0"/>
            <a:chExt cx="4514582" cy="3810000"/>
          </a:xfrm>
        </p:grpSpPr>
        <p:sp>
          <p:nvSpPr>
            <p:cNvPr id="132" name="Google Shape;132;p18"/>
            <p:cNvSpPr/>
            <p:nvPr/>
          </p:nvSpPr>
          <p:spPr>
            <a:xfrm>
              <a:off x="181242" y="0"/>
              <a:ext cx="3810000" cy="3810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1800226" y="383046"/>
              <a:ext cx="2895598" cy="90189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1844253" y="427073"/>
              <a:ext cx="2807544" cy="81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UBF (18 +)  5%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1800226" y="1397682"/>
              <a:ext cx="2895598" cy="90189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1844253" y="1441709"/>
              <a:ext cx="2807544" cy="81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HBF</a:t>
              </a: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(14 - 17) 10%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1800226" y="2412317"/>
              <a:ext cx="2895598" cy="90189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1844253" y="2456344"/>
              <a:ext cx="2807544" cy="813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CBF (1 - 13) 85%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8"/>
          <p:cNvSpPr txBox="1"/>
          <p:nvPr/>
        </p:nvSpPr>
        <p:spPr>
          <a:xfrm>
            <a:off x="422564" y="5587892"/>
            <a:ext cx="85690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이러한 사실에 근거하여: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CBF 사역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가정 교육 + CBF 교육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1. 예배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예배는 우리가 해야만 하는 것이 아니라 우리가 하기 원하는 것입니다. 하나님이 우리를 위하여 무엇을 하셨는지 이해한다면 우리는 그분을 사랑하고 예배할 수 밖에 없습니다. 하나님을 예배하며 찾는 마음은 감사가 충만하고 은혜로 변화된 마음입니다. 예배는 우리 내면의 갈망입니다. 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롬 12:1 “너희 몸을 거룩한 산 제물로 드리라”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고전 10:31 “다 하나님의 영광을 위하여 하라.”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사 43:7 “내 영광을 위하여 창조한 자”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그리스도인으로서 우리의 삶은 끊임없는 예배가 되어야 합니다. 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그렇다면, 무엇이 예배 행위입니까?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9144000" cy="62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무엇보다도, 예배는 유일하시고 진정한 살아계신 하나님과 소통하는 것입니다. 또는 그분이 우리와 소통하는 것입니다. 이것이 예배의 진정한 기쁨입니다.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u="sng">
                <a:latin typeface="Arial"/>
                <a:ea typeface="Arial"/>
                <a:cs typeface="Arial"/>
                <a:sym typeface="Arial"/>
              </a:rPr>
              <a:t>그래서 우리는 그분에게 경배와 찬양과 감사를 드리며 모든 것을 그분의 영광에 돌려 드립니다.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하나님은 우리에게 은혜와 복을 주십니다.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우리의 상처를 매어 주심으로 역사하십니다.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의로움으로 격려하십니다.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그분을 위해 살도록 권면하십니다.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우리의 구원을 가르치시고 확신시켜 주십니다.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그분의 약속을 기억 나게 하십니다.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우리에게 사랑을 부어주십니다.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그러므로, 우리는 예배를 통하여 그리스도 예수 안에서 훈육받고 자라납니다.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예배는 우리에 관한 것이 아닙니다.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예배는 어떤 종류의 음악과 노래를 좋아하는 지에 대한 것이 아니고 우리가 감동을 받았는지에 대한 것도 아닙니다.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만약 그것이 우리에 관한 것이라면, 그것은 예배가 아닙니다. 예배는 경배받을 가치가 있는 분에게 그 가치를 돌려 드리는 것이기 때문입니다.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예배는 예수 그리스도에 관한 것입니다. 이것이 의미하는 바는 우리가 우리 자신의 욕망과 성향과 안락을 예수님의 이름을 높이기 위하여 희생해야 한다는 것입니다.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이것이 아브라함이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예배와 희생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을 단숨에 같이 이야기 할 수 있었던 이유입니다.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2922</Words>
  <Application>Microsoft Office PowerPoint</Application>
  <PresentationFormat>On-screen Show (4:3)</PresentationFormat>
  <Paragraphs>278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Arial Narrow</vt:lpstr>
      <vt:lpstr>Office Theme</vt:lpstr>
      <vt:lpstr>                   in the Christian home                        Children Bible Fellowship                                     Isaac Y Choi </vt:lpstr>
      <vt:lpstr>개관</vt:lpstr>
      <vt:lpstr>PowerPoint Presentation</vt:lpstr>
      <vt:lpstr>PowerPoint Presentation</vt:lpstr>
      <vt:lpstr>PowerPoint Presentation</vt:lpstr>
      <vt:lpstr>Based on maturity progress:                              </vt:lpstr>
      <vt:lpstr>1. 예배</vt:lpstr>
      <vt:lpstr>그렇다면, 무엇이 예배 행위입니까?       </vt:lpstr>
      <vt:lpstr>PowerPoint Presentation</vt:lpstr>
      <vt:lpstr>예배의 요소는 무엇입니까?</vt:lpstr>
      <vt:lpstr>PowerPoint Presentation</vt:lpstr>
      <vt:lpstr>세 종류의 예배 </vt:lpstr>
      <vt:lpstr>PowerPoint Presentation</vt:lpstr>
      <vt:lpstr>PowerPoint Presentation</vt:lpstr>
      <vt:lpstr>2. 성경에서 보이는 가정 예배 </vt:lpstr>
      <vt:lpstr>3.교회 역사에서의 가정 예배</vt:lpstr>
      <vt:lpstr>PowerPoint Presentation</vt:lpstr>
      <vt:lpstr>PowerPoint Presentation</vt:lpstr>
      <vt:lpstr>4. 가정 예배의 동기는 무엇입니까?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가정 예배의 요소 </vt:lpstr>
      <vt:lpstr>PowerPoint Presentation</vt:lpstr>
      <vt:lpstr>PowerPoint Presentation</vt:lpstr>
      <vt:lpstr>2. 하나님 보좌를 향한 매일 기도</vt:lpstr>
      <vt:lpstr>3. 하나님을 매일 찬송하는 것</vt:lpstr>
      <vt:lpstr>PowerPoint Presentation</vt:lpstr>
      <vt:lpstr>4.  다른 요소들</vt:lpstr>
      <vt:lpstr>PowerPoint Presentation</vt:lpstr>
      <vt:lpstr>PowerPoint Presentation</vt:lpstr>
      <vt:lpstr>PowerPoint Presentation</vt:lpstr>
      <vt:lpstr>PowerPoint Presentation</vt:lpstr>
      <vt:lpstr>      </vt:lpstr>
      <vt:lpstr> 6. 가정 예배의 실제</vt:lpstr>
      <vt:lpstr>PowerPoint Presentation</vt:lpstr>
      <vt:lpstr>PowerPoint Presentation</vt:lpstr>
      <vt:lpstr>PowerPoint Presentation</vt:lpstr>
      <vt:lpstr>엡 3:17-19  “ 믿음으로 말미암아 그리스도께서 너희 마음에 계시게 하시옵고 너희가 사랑 가운데서 뿌리가 박히고 터가 굳어져서 능히 모든 성도와 함께 지식에 넘치는 그리스도의 사랑을 알고 그 너비와 길이와 높이와 깊이가 어떠함을 깨달아 하나님의 모든 충만하신 것으로 너희에게 충만하게 하시기를 구하노라”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in the Christian home                        Children Bible Fellowship                                     Isaac Y Choi </dc:title>
  <dc:creator>Isaac</dc:creator>
  <cp:lastModifiedBy>Isaac</cp:lastModifiedBy>
  <cp:revision>1</cp:revision>
  <dcterms:modified xsi:type="dcterms:W3CDTF">2019-07-28T20:31:35Z</dcterms:modified>
</cp:coreProperties>
</file>