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75"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6" r:id="rId19"/>
    <p:sldId id="272" r:id="rId20"/>
    <p:sldId id="273" r:id="rId21"/>
    <p:sldId id="274"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C454C3F-7624-443F-9A68-11B2DC3212C4}" type="doc">
      <dgm:prSet loTypeId="urn:microsoft.com/office/officeart/2005/8/layout/pyramid2" loCatId="list" qsTypeId="urn:microsoft.com/office/officeart/2005/8/quickstyle/simple1" qsCatId="simple" csTypeId="urn:microsoft.com/office/officeart/2005/8/colors/accent1_2" csCatId="accent1" phldr="1"/>
      <dgm:spPr/>
    </dgm:pt>
    <dgm:pt modelId="{6D543302-951B-4304-BA32-2595ADF33E73}">
      <dgm:prSet phldrT="[Text]"/>
      <dgm:spPr/>
      <dgm:t>
        <a:bodyPr/>
        <a:lstStyle/>
        <a:p>
          <a:r>
            <a:rPr lang="en-US" dirty="0" smtClean="0"/>
            <a:t>18+ years </a:t>
          </a:r>
          <a:r>
            <a:rPr lang="en-US" dirty="0" smtClean="0">
              <a:latin typeface="Calibri"/>
            </a:rPr>
            <a:t>→5%</a:t>
          </a:r>
          <a:endParaRPr lang="en-US" dirty="0"/>
        </a:p>
      </dgm:t>
    </dgm:pt>
    <dgm:pt modelId="{5B990506-183C-49AA-BDFC-F1BB02CAEB16}" type="parTrans" cxnId="{10A9652B-1A24-4054-86D5-C535454F3856}">
      <dgm:prSet/>
      <dgm:spPr/>
      <dgm:t>
        <a:bodyPr/>
        <a:lstStyle/>
        <a:p>
          <a:endParaRPr lang="en-US"/>
        </a:p>
      </dgm:t>
    </dgm:pt>
    <dgm:pt modelId="{D5190B70-1BCE-48F6-B3E3-F6C2F8933C05}" type="sibTrans" cxnId="{10A9652B-1A24-4054-86D5-C535454F3856}">
      <dgm:prSet/>
      <dgm:spPr/>
      <dgm:t>
        <a:bodyPr/>
        <a:lstStyle/>
        <a:p>
          <a:endParaRPr lang="en-US"/>
        </a:p>
      </dgm:t>
    </dgm:pt>
    <dgm:pt modelId="{AB3CF42E-999F-417A-9870-4398056075DF}">
      <dgm:prSet phldrT="[Text]"/>
      <dgm:spPr/>
      <dgm:t>
        <a:bodyPr/>
        <a:lstStyle/>
        <a:p>
          <a:r>
            <a:rPr lang="en-US" dirty="0" smtClean="0"/>
            <a:t>15-18 years </a:t>
          </a:r>
          <a:r>
            <a:rPr lang="en-US" dirty="0" smtClean="0">
              <a:latin typeface="Calibri"/>
            </a:rPr>
            <a:t>→10%</a:t>
          </a:r>
          <a:endParaRPr lang="en-US" dirty="0"/>
        </a:p>
      </dgm:t>
    </dgm:pt>
    <dgm:pt modelId="{6C5C5EC4-21D4-4469-982C-D5B6CB3785CF}" type="parTrans" cxnId="{4B59ED61-5A91-4DDA-B3CC-7F623DC3BEE6}">
      <dgm:prSet/>
      <dgm:spPr/>
      <dgm:t>
        <a:bodyPr/>
        <a:lstStyle/>
        <a:p>
          <a:endParaRPr lang="en-US"/>
        </a:p>
      </dgm:t>
    </dgm:pt>
    <dgm:pt modelId="{B9322DB1-736C-4622-9F61-1946E206F726}" type="sibTrans" cxnId="{4B59ED61-5A91-4DDA-B3CC-7F623DC3BEE6}">
      <dgm:prSet/>
      <dgm:spPr/>
      <dgm:t>
        <a:bodyPr/>
        <a:lstStyle/>
        <a:p>
          <a:endParaRPr lang="en-US"/>
        </a:p>
      </dgm:t>
    </dgm:pt>
    <dgm:pt modelId="{D9D2F185-4B0B-408F-9F72-0E9013665F76}">
      <dgm:prSet phldrT="[Text]"/>
      <dgm:spPr/>
      <dgm:t>
        <a:bodyPr/>
        <a:lstStyle/>
        <a:p>
          <a:r>
            <a:rPr lang="en-US" dirty="0" smtClean="0"/>
            <a:t>1-14 years</a:t>
          </a:r>
          <a:r>
            <a:rPr lang="en-US" dirty="0" smtClean="0">
              <a:latin typeface="Calibri"/>
            </a:rPr>
            <a:t>→85%</a:t>
          </a:r>
          <a:endParaRPr lang="en-US" dirty="0"/>
        </a:p>
      </dgm:t>
    </dgm:pt>
    <dgm:pt modelId="{4001596A-00DE-4EF8-8F7A-2B870757E4B4}" type="parTrans" cxnId="{46E4F5A1-AB52-4ABA-B630-7D5F5753EA53}">
      <dgm:prSet/>
      <dgm:spPr/>
      <dgm:t>
        <a:bodyPr/>
        <a:lstStyle/>
        <a:p>
          <a:endParaRPr lang="en-US"/>
        </a:p>
      </dgm:t>
    </dgm:pt>
    <dgm:pt modelId="{0773C6D5-2BE5-4E58-BC20-FA04FBA02091}" type="sibTrans" cxnId="{46E4F5A1-AB52-4ABA-B630-7D5F5753EA53}">
      <dgm:prSet/>
      <dgm:spPr/>
      <dgm:t>
        <a:bodyPr/>
        <a:lstStyle/>
        <a:p>
          <a:endParaRPr lang="en-US"/>
        </a:p>
      </dgm:t>
    </dgm:pt>
    <dgm:pt modelId="{45D666C6-8DBD-4991-BB80-89955557174E}" type="pres">
      <dgm:prSet presAssocID="{0C454C3F-7624-443F-9A68-11B2DC3212C4}" presName="compositeShape" presStyleCnt="0">
        <dgm:presLayoutVars>
          <dgm:dir/>
          <dgm:resizeHandles/>
        </dgm:presLayoutVars>
      </dgm:prSet>
      <dgm:spPr/>
    </dgm:pt>
    <dgm:pt modelId="{37B73C04-5C76-411C-A979-440E6E895AEF}" type="pres">
      <dgm:prSet presAssocID="{0C454C3F-7624-443F-9A68-11B2DC3212C4}" presName="pyramid" presStyleLbl="node1" presStyleIdx="0" presStyleCnt="1" custLinFactNeighborX="8294" custLinFactNeighborY="-1344"/>
      <dgm:spPr/>
    </dgm:pt>
    <dgm:pt modelId="{031BA933-8E6A-4F8C-A222-70F279150EE3}" type="pres">
      <dgm:prSet presAssocID="{0C454C3F-7624-443F-9A68-11B2DC3212C4}" presName="theList" presStyleCnt="0"/>
      <dgm:spPr/>
    </dgm:pt>
    <dgm:pt modelId="{4E381438-7925-4F2E-A522-18C2E33F5F46}" type="pres">
      <dgm:prSet presAssocID="{6D543302-951B-4304-BA32-2595ADF33E73}" presName="aNode" presStyleLbl="fgAcc1" presStyleIdx="0" presStyleCnt="3">
        <dgm:presLayoutVars>
          <dgm:bulletEnabled val="1"/>
        </dgm:presLayoutVars>
      </dgm:prSet>
      <dgm:spPr/>
      <dgm:t>
        <a:bodyPr/>
        <a:lstStyle/>
        <a:p>
          <a:endParaRPr lang="en-US"/>
        </a:p>
      </dgm:t>
    </dgm:pt>
    <dgm:pt modelId="{C231AA7D-52DC-44F6-BE11-D906C7B0FD20}" type="pres">
      <dgm:prSet presAssocID="{6D543302-951B-4304-BA32-2595ADF33E73}" presName="aSpace" presStyleCnt="0"/>
      <dgm:spPr/>
    </dgm:pt>
    <dgm:pt modelId="{A5856BF7-FEFF-47CE-8561-056E1CBFBDF5}" type="pres">
      <dgm:prSet presAssocID="{AB3CF42E-999F-417A-9870-4398056075DF}" presName="aNode" presStyleLbl="fgAcc1" presStyleIdx="1" presStyleCnt="3">
        <dgm:presLayoutVars>
          <dgm:bulletEnabled val="1"/>
        </dgm:presLayoutVars>
      </dgm:prSet>
      <dgm:spPr/>
      <dgm:t>
        <a:bodyPr/>
        <a:lstStyle/>
        <a:p>
          <a:endParaRPr lang="en-US"/>
        </a:p>
      </dgm:t>
    </dgm:pt>
    <dgm:pt modelId="{E68938AD-E93F-49FA-AB3F-371B75C999A2}" type="pres">
      <dgm:prSet presAssocID="{AB3CF42E-999F-417A-9870-4398056075DF}" presName="aSpace" presStyleCnt="0"/>
      <dgm:spPr/>
    </dgm:pt>
    <dgm:pt modelId="{9605CDC9-3A80-4D61-853C-4EC5D35B646B}" type="pres">
      <dgm:prSet presAssocID="{D9D2F185-4B0B-408F-9F72-0E9013665F76}" presName="aNode" presStyleLbl="fgAcc1" presStyleIdx="2" presStyleCnt="3">
        <dgm:presLayoutVars>
          <dgm:bulletEnabled val="1"/>
        </dgm:presLayoutVars>
      </dgm:prSet>
      <dgm:spPr/>
      <dgm:t>
        <a:bodyPr/>
        <a:lstStyle/>
        <a:p>
          <a:endParaRPr lang="en-US"/>
        </a:p>
      </dgm:t>
    </dgm:pt>
    <dgm:pt modelId="{FAF8C0AB-5F79-4B4E-AA49-BE6FB29DAFAF}" type="pres">
      <dgm:prSet presAssocID="{D9D2F185-4B0B-408F-9F72-0E9013665F76}" presName="aSpace" presStyleCnt="0"/>
      <dgm:spPr/>
    </dgm:pt>
  </dgm:ptLst>
  <dgm:cxnLst>
    <dgm:cxn modelId="{38585B60-5860-49E4-844E-2C271567A268}" type="presOf" srcId="{D9D2F185-4B0B-408F-9F72-0E9013665F76}" destId="{9605CDC9-3A80-4D61-853C-4EC5D35B646B}" srcOrd="0" destOrd="0" presId="urn:microsoft.com/office/officeart/2005/8/layout/pyramid2"/>
    <dgm:cxn modelId="{46E4F5A1-AB52-4ABA-B630-7D5F5753EA53}" srcId="{0C454C3F-7624-443F-9A68-11B2DC3212C4}" destId="{D9D2F185-4B0B-408F-9F72-0E9013665F76}" srcOrd="2" destOrd="0" parTransId="{4001596A-00DE-4EF8-8F7A-2B870757E4B4}" sibTransId="{0773C6D5-2BE5-4E58-BC20-FA04FBA02091}"/>
    <dgm:cxn modelId="{F3323791-D249-4576-A15E-6020028AADA4}" type="presOf" srcId="{AB3CF42E-999F-417A-9870-4398056075DF}" destId="{A5856BF7-FEFF-47CE-8561-056E1CBFBDF5}" srcOrd="0" destOrd="0" presId="urn:microsoft.com/office/officeart/2005/8/layout/pyramid2"/>
    <dgm:cxn modelId="{12E85151-83F8-41F3-9A5E-9FFAD4B76701}" type="presOf" srcId="{6D543302-951B-4304-BA32-2595ADF33E73}" destId="{4E381438-7925-4F2E-A522-18C2E33F5F46}" srcOrd="0" destOrd="0" presId="urn:microsoft.com/office/officeart/2005/8/layout/pyramid2"/>
    <dgm:cxn modelId="{7AEEE736-271A-48C7-94C1-8E7AF893C20B}" type="presOf" srcId="{0C454C3F-7624-443F-9A68-11B2DC3212C4}" destId="{45D666C6-8DBD-4991-BB80-89955557174E}" srcOrd="0" destOrd="0" presId="urn:microsoft.com/office/officeart/2005/8/layout/pyramid2"/>
    <dgm:cxn modelId="{10A9652B-1A24-4054-86D5-C535454F3856}" srcId="{0C454C3F-7624-443F-9A68-11B2DC3212C4}" destId="{6D543302-951B-4304-BA32-2595ADF33E73}" srcOrd="0" destOrd="0" parTransId="{5B990506-183C-49AA-BDFC-F1BB02CAEB16}" sibTransId="{D5190B70-1BCE-48F6-B3E3-F6C2F8933C05}"/>
    <dgm:cxn modelId="{4B59ED61-5A91-4DDA-B3CC-7F623DC3BEE6}" srcId="{0C454C3F-7624-443F-9A68-11B2DC3212C4}" destId="{AB3CF42E-999F-417A-9870-4398056075DF}" srcOrd="1" destOrd="0" parTransId="{6C5C5EC4-21D4-4469-982C-D5B6CB3785CF}" sibTransId="{B9322DB1-736C-4622-9F61-1946E206F726}"/>
    <dgm:cxn modelId="{12E8E9BD-2069-428D-A13A-E8FA5234E9FC}" type="presParOf" srcId="{45D666C6-8DBD-4991-BB80-89955557174E}" destId="{37B73C04-5C76-411C-A979-440E6E895AEF}" srcOrd="0" destOrd="0" presId="urn:microsoft.com/office/officeart/2005/8/layout/pyramid2"/>
    <dgm:cxn modelId="{8BAAE8BA-6521-48B9-8D30-F7AA7F69F2E6}" type="presParOf" srcId="{45D666C6-8DBD-4991-BB80-89955557174E}" destId="{031BA933-8E6A-4F8C-A222-70F279150EE3}" srcOrd="1" destOrd="0" presId="urn:microsoft.com/office/officeart/2005/8/layout/pyramid2"/>
    <dgm:cxn modelId="{44816EDE-AA3D-4732-A7AB-35F2F602548A}" type="presParOf" srcId="{031BA933-8E6A-4F8C-A222-70F279150EE3}" destId="{4E381438-7925-4F2E-A522-18C2E33F5F46}" srcOrd="0" destOrd="0" presId="urn:microsoft.com/office/officeart/2005/8/layout/pyramid2"/>
    <dgm:cxn modelId="{F986258D-DA9D-426F-9ED5-110720F4CDC5}" type="presParOf" srcId="{031BA933-8E6A-4F8C-A222-70F279150EE3}" destId="{C231AA7D-52DC-44F6-BE11-D906C7B0FD20}" srcOrd="1" destOrd="0" presId="urn:microsoft.com/office/officeart/2005/8/layout/pyramid2"/>
    <dgm:cxn modelId="{B8FE5C78-01D2-4D5A-BC81-E3021E3CD75C}" type="presParOf" srcId="{031BA933-8E6A-4F8C-A222-70F279150EE3}" destId="{A5856BF7-FEFF-47CE-8561-056E1CBFBDF5}" srcOrd="2" destOrd="0" presId="urn:microsoft.com/office/officeart/2005/8/layout/pyramid2"/>
    <dgm:cxn modelId="{D9ABFCA7-37FC-4422-A967-A6B5C6EA8D9F}" type="presParOf" srcId="{031BA933-8E6A-4F8C-A222-70F279150EE3}" destId="{E68938AD-E93F-49FA-AB3F-371B75C999A2}" srcOrd="3" destOrd="0" presId="urn:microsoft.com/office/officeart/2005/8/layout/pyramid2"/>
    <dgm:cxn modelId="{BFC435DD-F511-40F3-950A-81CFFA2BCBCF}" type="presParOf" srcId="{031BA933-8E6A-4F8C-A222-70F279150EE3}" destId="{9605CDC9-3A80-4D61-853C-4EC5D35B646B}" srcOrd="4" destOrd="0" presId="urn:microsoft.com/office/officeart/2005/8/layout/pyramid2"/>
    <dgm:cxn modelId="{AE2B016A-11CB-476B-834E-38B9D115890A}" type="presParOf" srcId="{031BA933-8E6A-4F8C-A222-70F279150EE3}" destId="{FAF8C0AB-5F79-4B4E-AA49-BE6FB29DAFAF}" srcOrd="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B73C04-5C76-411C-A979-440E6E895AEF}">
      <dsp:nvSpPr>
        <dsp:cNvPr id="0" name=""/>
        <dsp:cNvSpPr/>
      </dsp:nvSpPr>
      <dsp:spPr>
        <a:xfrm>
          <a:off x="1447816" y="0"/>
          <a:ext cx="4800600" cy="4800600"/>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E381438-7925-4F2E-A522-18C2E33F5F46}">
      <dsp:nvSpPr>
        <dsp:cNvPr id="0" name=""/>
        <dsp:cNvSpPr/>
      </dsp:nvSpPr>
      <dsp:spPr>
        <a:xfrm>
          <a:off x="3449954" y="482638"/>
          <a:ext cx="3120390" cy="1136392"/>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US" sz="2900" kern="1200" dirty="0" smtClean="0"/>
            <a:t>18+ years </a:t>
          </a:r>
          <a:r>
            <a:rPr lang="en-US" sz="2900" kern="1200" dirty="0" smtClean="0">
              <a:latin typeface="Calibri"/>
            </a:rPr>
            <a:t>→5%</a:t>
          </a:r>
          <a:endParaRPr lang="en-US" sz="2900" kern="1200" dirty="0"/>
        </a:p>
      </dsp:txBody>
      <dsp:txXfrm>
        <a:off x="3505428" y="538112"/>
        <a:ext cx="3009442" cy="1025444"/>
      </dsp:txXfrm>
    </dsp:sp>
    <dsp:sp modelId="{A5856BF7-FEFF-47CE-8561-056E1CBFBDF5}">
      <dsp:nvSpPr>
        <dsp:cNvPr id="0" name=""/>
        <dsp:cNvSpPr/>
      </dsp:nvSpPr>
      <dsp:spPr>
        <a:xfrm>
          <a:off x="3449954" y="1761079"/>
          <a:ext cx="3120390" cy="1136392"/>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US" sz="2900" kern="1200" dirty="0" smtClean="0"/>
            <a:t>15-18 years </a:t>
          </a:r>
          <a:r>
            <a:rPr lang="en-US" sz="2900" kern="1200" dirty="0" smtClean="0">
              <a:latin typeface="Calibri"/>
            </a:rPr>
            <a:t>→10%</a:t>
          </a:r>
          <a:endParaRPr lang="en-US" sz="2900" kern="1200" dirty="0"/>
        </a:p>
      </dsp:txBody>
      <dsp:txXfrm>
        <a:off x="3505428" y="1816553"/>
        <a:ext cx="3009442" cy="1025444"/>
      </dsp:txXfrm>
    </dsp:sp>
    <dsp:sp modelId="{9605CDC9-3A80-4D61-853C-4EC5D35B646B}">
      <dsp:nvSpPr>
        <dsp:cNvPr id="0" name=""/>
        <dsp:cNvSpPr/>
      </dsp:nvSpPr>
      <dsp:spPr>
        <a:xfrm>
          <a:off x="3449954" y="3039520"/>
          <a:ext cx="3120390" cy="1136392"/>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US" sz="2900" kern="1200" dirty="0" smtClean="0"/>
            <a:t>1-14 years</a:t>
          </a:r>
          <a:r>
            <a:rPr lang="en-US" sz="2900" kern="1200" dirty="0" smtClean="0">
              <a:latin typeface="Calibri"/>
            </a:rPr>
            <a:t>→85%</a:t>
          </a:r>
          <a:endParaRPr lang="en-US" sz="2900" kern="1200" dirty="0"/>
        </a:p>
      </dsp:txBody>
      <dsp:txXfrm>
        <a:off x="3505428" y="3094994"/>
        <a:ext cx="3009442" cy="1025444"/>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3320266-E4CE-4E69-8B16-4B40AFEC466C}" type="datetimeFigureOut">
              <a:rPr lang="en-US" smtClean="0"/>
              <a:t>7/6/2014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09A5FF-2105-4410-82D4-0839308C792B}" type="slidenum">
              <a:rPr lang="en-US" smtClean="0"/>
              <a:t>‹#›</a:t>
            </a:fld>
            <a:endParaRPr lang="en-US"/>
          </a:p>
        </p:txBody>
      </p:sp>
    </p:spTree>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320266-E4CE-4E69-8B16-4B40AFEC466C}" type="datetimeFigureOut">
              <a:rPr lang="en-US" smtClean="0"/>
              <a:t>7/6/2014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09A5FF-2105-4410-82D4-0839308C792B}" type="slidenum">
              <a:rPr lang="en-US" smtClean="0"/>
              <a:t>‹#›</a:t>
            </a:fld>
            <a:endParaRPr lang="en-US"/>
          </a:p>
        </p:txBody>
      </p:sp>
    </p:spTree>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320266-E4CE-4E69-8B16-4B40AFEC466C}" type="datetimeFigureOut">
              <a:rPr lang="en-US" smtClean="0"/>
              <a:t>7/6/2014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09A5FF-2105-4410-82D4-0839308C792B}" type="slidenum">
              <a:rPr lang="en-US" smtClean="0"/>
              <a:t>‹#›</a:t>
            </a:fld>
            <a:endParaRPr lang="en-US"/>
          </a:p>
        </p:txBody>
      </p:sp>
    </p:spTree>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320266-E4CE-4E69-8B16-4B40AFEC466C}" type="datetimeFigureOut">
              <a:rPr lang="en-US" smtClean="0"/>
              <a:t>7/6/2014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09A5FF-2105-4410-82D4-0839308C792B}" type="slidenum">
              <a:rPr lang="en-US" smtClean="0"/>
              <a:t>‹#›</a:t>
            </a:fld>
            <a:endParaRPr lang="en-US"/>
          </a:p>
        </p:txBody>
      </p:sp>
    </p:spTree>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3320266-E4CE-4E69-8B16-4B40AFEC466C}" type="datetimeFigureOut">
              <a:rPr lang="en-US" smtClean="0"/>
              <a:t>7/6/2014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09A5FF-2105-4410-82D4-0839308C792B}" type="slidenum">
              <a:rPr lang="en-US" smtClean="0"/>
              <a:t>‹#›</a:t>
            </a:fld>
            <a:endParaRPr lang="en-US"/>
          </a:p>
        </p:txBody>
      </p:sp>
    </p:spTree>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3320266-E4CE-4E69-8B16-4B40AFEC466C}" type="datetimeFigureOut">
              <a:rPr lang="en-US" smtClean="0"/>
              <a:t>7/6/2014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09A5FF-2105-4410-82D4-0839308C792B}" type="slidenum">
              <a:rPr lang="en-US" smtClean="0"/>
              <a:t>‹#›</a:t>
            </a:fld>
            <a:endParaRPr lang="en-US"/>
          </a:p>
        </p:txBody>
      </p:sp>
    </p:spTree>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3320266-E4CE-4E69-8B16-4B40AFEC466C}" type="datetimeFigureOut">
              <a:rPr lang="en-US" smtClean="0"/>
              <a:t>7/6/2014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09A5FF-2105-4410-82D4-0839308C792B}" type="slidenum">
              <a:rPr lang="en-US" smtClean="0"/>
              <a:t>‹#›</a:t>
            </a:fld>
            <a:endParaRPr lang="en-US"/>
          </a:p>
        </p:txBody>
      </p:sp>
    </p:spTree>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3320266-E4CE-4E69-8B16-4B40AFEC466C}" type="datetimeFigureOut">
              <a:rPr lang="en-US" smtClean="0"/>
              <a:t>7/6/2014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09A5FF-2105-4410-82D4-0839308C792B}" type="slidenum">
              <a:rPr lang="en-US" smtClean="0"/>
              <a:t>‹#›</a:t>
            </a:fld>
            <a:endParaRPr lang="en-US"/>
          </a:p>
        </p:txBody>
      </p:sp>
    </p:spTree>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320266-E4CE-4E69-8B16-4B40AFEC466C}" type="datetimeFigureOut">
              <a:rPr lang="en-US" smtClean="0"/>
              <a:t>7/6/2014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09A5FF-2105-4410-82D4-0839308C792B}" type="slidenum">
              <a:rPr lang="en-US" smtClean="0"/>
              <a:t>‹#›</a:t>
            </a:fld>
            <a:endParaRPr lang="en-US"/>
          </a:p>
        </p:txBody>
      </p:sp>
    </p:spTree>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320266-E4CE-4E69-8B16-4B40AFEC466C}" type="datetimeFigureOut">
              <a:rPr lang="en-US" smtClean="0"/>
              <a:t>7/6/2014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09A5FF-2105-4410-82D4-0839308C792B}"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03320266-E4CE-4E69-8B16-4B40AFEC466C}" type="datetimeFigureOut">
              <a:rPr lang="en-US" smtClean="0"/>
              <a:t>7/6/2014</a:t>
            </a:fld>
            <a:endParaRPr lang="en-US"/>
          </a:p>
        </p:txBody>
      </p:sp>
      <p:sp>
        <p:nvSpPr>
          <p:cNvPr id="9" name="Slide Number Placeholder 8"/>
          <p:cNvSpPr>
            <a:spLocks noGrp="1"/>
          </p:cNvSpPr>
          <p:nvPr>
            <p:ph type="sldNum" sz="quarter" idx="11"/>
          </p:nvPr>
        </p:nvSpPr>
        <p:spPr/>
        <p:txBody>
          <a:bodyPr/>
          <a:lstStyle/>
          <a:p>
            <a:fld id="{7A09A5FF-2105-4410-82D4-0839308C792B}"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7A09A5FF-2105-4410-82D4-0839308C792B}"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03320266-E4CE-4E69-8B16-4B40AFEC466C}" type="datetimeFigureOut">
              <a:rPr lang="en-US" smtClean="0"/>
              <a:t>7/6/2014</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ransition spd="slow">
    <p:push dir="u"/>
  </p:transition>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524000"/>
            <a:ext cx="7543800" cy="2593975"/>
          </a:xfrm>
        </p:spPr>
        <p:txBody>
          <a:bodyPr/>
          <a:lstStyle/>
          <a:p>
            <a:r>
              <a:rPr lang="en-US" b="1" dirty="0"/>
              <a:t>FAMILY DISCIPLESHIP</a:t>
            </a:r>
            <a:r>
              <a:rPr lang="en-US" dirty="0"/>
              <a:t/>
            </a:r>
            <a:br>
              <a:rPr lang="en-US" dirty="0"/>
            </a:br>
            <a:endParaRPr lang="en-US" dirty="0"/>
          </a:p>
        </p:txBody>
      </p:sp>
      <p:sp>
        <p:nvSpPr>
          <p:cNvPr id="3" name="Subtitle 2"/>
          <p:cNvSpPr>
            <a:spLocks noGrp="1"/>
          </p:cNvSpPr>
          <p:nvPr>
            <p:ph type="subTitle" idx="1"/>
          </p:nvPr>
        </p:nvSpPr>
        <p:spPr/>
        <p:txBody>
          <a:bodyPr>
            <a:normAutofit/>
          </a:bodyPr>
          <a:lstStyle/>
          <a:p>
            <a:pPr algn="r"/>
            <a:r>
              <a:rPr lang="en-US" b="1" dirty="0"/>
              <a:t> Chicago Children Bible Fellowship(CBF)</a:t>
            </a:r>
          </a:p>
          <a:p>
            <a:pPr algn="r"/>
            <a:r>
              <a:rPr lang="en-US" b="1" dirty="0"/>
              <a:t> </a:t>
            </a:r>
            <a:r>
              <a:rPr lang="en-US" b="1" dirty="0" smtClean="0"/>
              <a:t>                                             </a:t>
            </a:r>
            <a:r>
              <a:rPr lang="en-US" b="1" dirty="0" smtClean="0"/>
              <a:t>  </a:t>
            </a:r>
            <a:r>
              <a:rPr lang="en-US" b="1" dirty="0" smtClean="0"/>
              <a:t>Isaac  </a:t>
            </a:r>
            <a:r>
              <a:rPr lang="en-US" b="1" dirty="0"/>
              <a:t>Y</a:t>
            </a:r>
            <a:r>
              <a:rPr lang="en-US" b="1" dirty="0" smtClean="0"/>
              <a:t>  </a:t>
            </a:r>
            <a:r>
              <a:rPr lang="en-US" b="1" dirty="0"/>
              <a:t>Choi</a:t>
            </a:r>
          </a:p>
        </p:txBody>
      </p:sp>
    </p:spTree>
    <p:extLst>
      <p:ext uri="{BB962C8B-B14F-4D97-AF65-F5344CB8AC3E}">
        <p14:creationId xmlns:p14="http://schemas.microsoft.com/office/powerpoint/2010/main" val="1450990564"/>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sz="4000" b="1" dirty="0"/>
              <a:t>What is the purpose of family? </a:t>
            </a:r>
            <a:r>
              <a:rPr lang="en-US" sz="4000" dirty="0"/>
              <a:t/>
            </a:r>
            <a:br>
              <a:rPr lang="en-US" sz="4000" dirty="0"/>
            </a:br>
            <a:endParaRPr lang="en-US" sz="4000" dirty="0"/>
          </a:p>
        </p:txBody>
      </p:sp>
      <p:sp>
        <p:nvSpPr>
          <p:cNvPr id="3" name="Content Placeholder 2"/>
          <p:cNvSpPr>
            <a:spLocks noGrp="1"/>
          </p:cNvSpPr>
          <p:nvPr>
            <p:ph idx="1"/>
          </p:nvPr>
        </p:nvSpPr>
        <p:spPr>
          <a:xfrm>
            <a:off x="457200" y="914400"/>
            <a:ext cx="7620000" cy="5486400"/>
          </a:xfrm>
        </p:spPr>
        <p:txBody>
          <a:bodyPr/>
          <a:lstStyle/>
          <a:p>
            <a:pPr marL="114300" indent="0">
              <a:buNone/>
            </a:pPr>
            <a:r>
              <a:rPr lang="en-US" b="1" dirty="0"/>
              <a:t>“</a:t>
            </a:r>
            <a:r>
              <a:rPr lang="en-US" b="1" u="heavy" dirty="0"/>
              <a:t>Love the Lord your God</a:t>
            </a:r>
            <a:r>
              <a:rPr lang="en-US" b="1" dirty="0"/>
              <a:t> with all your heart and with all your soul and with all your strength. These commandments that I give you today are </a:t>
            </a:r>
            <a:r>
              <a:rPr lang="en-US" b="1" u="heavy" dirty="0"/>
              <a:t>to be on</a:t>
            </a:r>
            <a:r>
              <a:rPr lang="en-US" b="1" dirty="0"/>
              <a:t> </a:t>
            </a:r>
            <a:r>
              <a:rPr lang="en-US" b="1" u="heavy" dirty="0"/>
              <a:t>your hearts</a:t>
            </a:r>
            <a:r>
              <a:rPr lang="en-US" b="1" dirty="0"/>
              <a:t>.  </a:t>
            </a:r>
            <a:r>
              <a:rPr lang="en-US" b="1" u="heavy" dirty="0"/>
              <a:t>Impress them on your children</a:t>
            </a:r>
            <a:r>
              <a:rPr lang="en-US" b="1" dirty="0" smtClean="0"/>
              <a:t>….” </a:t>
            </a:r>
            <a:r>
              <a:rPr lang="en-US" b="1" dirty="0"/>
              <a:t>(Dt. 6:5-7a</a:t>
            </a:r>
            <a:r>
              <a:rPr lang="en-US" b="1" dirty="0" smtClean="0"/>
              <a:t>)</a:t>
            </a:r>
          </a:p>
          <a:p>
            <a:pPr marL="114300" indent="0">
              <a:buNone/>
            </a:pPr>
            <a:endParaRPr lang="en-US" dirty="0"/>
          </a:p>
          <a:p>
            <a:pPr marL="571500" lvl="0" indent="-457200">
              <a:buFont typeface="+mj-lt"/>
              <a:buAutoNum type="arabicPeriod"/>
            </a:pPr>
            <a:r>
              <a:rPr lang="en-US" sz="2500" b="1" dirty="0">
                <a:solidFill>
                  <a:schemeClr val="tx2"/>
                </a:solidFill>
              </a:rPr>
              <a:t> </a:t>
            </a:r>
            <a:r>
              <a:rPr lang="en-US" sz="3000" b="1" dirty="0" smtClean="0">
                <a:solidFill>
                  <a:schemeClr val="tx2"/>
                </a:solidFill>
              </a:rPr>
              <a:t>Love </a:t>
            </a:r>
            <a:r>
              <a:rPr lang="en-US" sz="3000" b="1" dirty="0">
                <a:solidFill>
                  <a:schemeClr val="tx2"/>
                </a:solidFill>
              </a:rPr>
              <a:t>God with one’s whole being</a:t>
            </a:r>
          </a:p>
          <a:p>
            <a:pPr marL="571500" indent="-457200">
              <a:buFont typeface="+mj-lt"/>
              <a:buAutoNum type="arabicPeriod"/>
            </a:pPr>
            <a:r>
              <a:rPr lang="en-US" sz="3000" b="1" dirty="0">
                <a:solidFill>
                  <a:schemeClr val="tx2"/>
                </a:solidFill>
              </a:rPr>
              <a:t> </a:t>
            </a:r>
            <a:r>
              <a:rPr lang="en-US" sz="3000" b="1" dirty="0" smtClean="0">
                <a:solidFill>
                  <a:schemeClr val="tx2"/>
                </a:solidFill>
              </a:rPr>
              <a:t>Be </a:t>
            </a:r>
            <a:r>
              <a:rPr lang="en-US" sz="3000" b="1" dirty="0">
                <a:solidFill>
                  <a:schemeClr val="tx2"/>
                </a:solidFill>
              </a:rPr>
              <a:t>upon your hearts</a:t>
            </a:r>
          </a:p>
          <a:p>
            <a:pPr marL="114300" indent="0">
              <a:buNone/>
            </a:pPr>
            <a:endParaRPr lang="en-US" dirty="0"/>
          </a:p>
          <a:p>
            <a:pPr marL="571500" lvl="0" indent="-457200">
              <a:buFont typeface="+mj-lt"/>
              <a:buAutoNum type="alphaLcParenR"/>
            </a:pPr>
            <a:r>
              <a:rPr lang="en-US" b="1" dirty="0"/>
              <a:t>Parent must </a:t>
            </a:r>
            <a:r>
              <a:rPr lang="en-US" b="1" dirty="0" smtClean="0"/>
              <a:t>love </a:t>
            </a:r>
            <a:r>
              <a:rPr lang="en-US" b="1" dirty="0"/>
              <a:t>for God from </a:t>
            </a:r>
            <a:r>
              <a:rPr lang="en-US" b="1" dirty="0" smtClean="0"/>
              <a:t>their heart</a:t>
            </a:r>
            <a:r>
              <a:rPr lang="en-US" b="1" dirty="0"/>
              <a:t>.</a:t>
            </a:r>
            <a:endParaRPr lang="en-US" dirty="0"/>
          </a:p>
          <a:p>
            <a:pPr marL="571500" lvl="0" indent="-457200">
              <a:buFont typeface="+mj-lt"/>
              <a:buAutoNum type="alphaLcParenR"/>
            </a:pPr>
            <a:r>
              <a:rPr lang="en-US" b="1" dirty="0"/>
              <a:t>Role of a parent is to connect to the heart of their children.</a:t>
            </a:r>
            <a:endParaRPr lang="en-US" dirty="0"/>
          </a:p>
          <a:p>
            <a:pPr marL="571500" lvl="0" indent="-457200">
              <a:buFont typeface="+mj-lt"/>
              <a:buAutoNum type="alphaLcParenR"/>
            </a:pPr>
            <a:r>
              <a:rPr lang="en-US" b="1" dirty="0"/>
              <a:t>Parent must be a role model </a:t>
            </a:r>
            <a:r>
              <a:rPr lang="en-US" b="1" dirty="0" smtClean="0"/>
              <a:t>(a home w/ three loves).</a:t>
            </a:r>
            <a:endParaRPr lang="en-US" dirty="0"/>
          </a:p>
          <a:p>
            <a:pPr marL="114300" indent="0">
              <a:buNone/>
            </a:pPr>
            <a:endParaRPr lang="en-US" dirty="0"/>
          </a:p>
          <a:p>
            <a:endParaRPr lang="en-US" dirty="0"/>
          </a:p>
        </p:txBody>
      </p:sp>
    </p:spTree>
    <p:extLst>
      <p:ext uri="{BB962C8B-B14F-4D97-AF65-F5344CB8AC3E}">
        <p14:creationId xmlns:p14="http://schemas.microsoft.com/office/powerpoint/2010/main" val="288330872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sz="3000" dirty="0" smtClean="0"/>
              <a:t>3) </a:t>
            </a:r>
            <a:r>
              <a:rPr lang="en-US" sz="3000" b="1" dirty="0"/>
              <a:t>Impress them on your children</a:t>
            </a:r>
            <a:r>
              <a:rPr lang="en-US" sz="3000" dirty="0"/>
              <a:t/>
            </a:r>
            <a:br>
              <a:rPr lang="en-US" sz="3000" dirty="0"/>
            </a:br>
            <a:r>
              <a:rPr lang="en-US" sz="3000" b="1" dirty="0"/>
              <a:t> </a:t>
            </a:r>
            <a:endParaRPr lang="en-US" sz="3000" dirty="0"/>
          </a:p>
        </p:txBody>
      </p:sp>
      <p:sp>
        <p:nvSpPr>
          <p:cNvPr id="3" name="Content Placeholder 2"/>
          <p:cNvSpPr>
            <a:spLocks noGrp="1"/>
          </p:cNvSpPr>
          <p:nvPr>
            <p:ph idx="1"/>
          </p:nvPr>
        </p:nvSpPr>
        <p:spPr>
          <a:xfrm>
            <a:off x="457200" y="990600"/>
            <a:ext cx="7620000" cy="5410200"/>
          </a:xfrm>
        </p:spPr>
        <p:txBody>
          <a:bodyPr/>
          <a:lstStyle/>
          <a:p>
            <a:pPr marL="571500" lvl="0" indent="-457200">
              <a:buFont typeface="+mj-lt"/>
              <a:buAutoNum type="alphaLcParenR"/>
            </a:pPr>
            <a:r>
              <a:rPr lang="en-US" b="1" dirty="0"/>
              <a:t>God’s primary plan of evangelism &amp; discipleship is from parent to children.</a:t>
            </a:r>
            <a:endParaRPr lang="en-US" dirty="0"/>
          </a:p>
          <a:p>
            <a:pPr marL="571500" lvl="0" indent="-457200">
              <a:buFont typeface="+mj-lt"/>
              <a:buAutoNum type="alphaLcParenR"/>
            </a:pPr>
            <a:r>
              <a:rPr lang="en-US" b="1" dirty="0"/>
              <a:t>God wants everyone to be in a discipleship small group from their birth( He calls it family).</a:t>
            </a:r>
            <a:endParaRPr lang="en-US" dirty="0"/>
          </a:p>
          <a:p>
            <a:pPr marL="571500" lvl="0" indent="-457200">
              <a:buFont typeface="+mj-lt"/>
              <a:buAutoNum type="alphaLcParenR"/>
            </a:pPr>
            <a:r>
              <a:rPr lang="en-US" b="1" dirty="0"/>
              <a:t>Parent leads them to know, love and serve God (Dad &amp; mom should be </a:t>
            </a:r>
            <a:r>
              <a:rPr lang="en-US" b="1" dirty="0" smtClean="0"/>
              <a:t>a pastor &amp; pastorate </a:t>
            </a:r>
            <a:r>
              <a:rPr lang="en-US" b="1" dirty="0"/>
              <a:t>at home).</a:t>
            </a:r>
            <a:endParaRPr lang="en-US" dirty="0"/>
          </a:p>
          <a:p>
            <a:pPr marL="571500" lvl="0" indent="-457200">
              <a:buFont typeface="+mj-lt"/>
              <a:buAutoNum type="alphaLcParenR"/>
            </a:pPr>
            <a:r>
              <a:rPr lang="en-US" b="1" dirty="0"/>
              <a:t>Parenting is to lead our children to salvation by God’s grace through faith in Jesus Christ and also help them to bring many others including their own children.</a:t>
            </a:r>
            <a:endParaRPr lang="en-US" dirty="0"/>
          </a:p>
          <a:p>
            <a:pPr marL="571500" lvl="0" indent="-457200">
              <a:buFont typeface="+mj-lt"/>
              <a:buAutoNum type="alphaLcParenR"/>
            </a:pPr>
            <a:r>
              <a:rPr lang="en-US" b="1" dirty="0"/>
              <a:t>As a parent, making disciples begins with our children that God has entrusted to us.</a:t>
            </a:r>
            <a:endParaRPr lang="en-US" dirty="0"/>
          </a:p>
          <a:p>
            <a:pPr marL="571500" lvl="0" indent="-457200">
              <a:buFont typeface="+mj-lt"/>
              <a:buAutoNum type="alphaLcParenR"/>
            </a:pPr>
            <a:r>
              <a:rPr lang="en-US" b="1" dirty="0"/>
              <a:t>Parent must lead  them intentionally, </a:t>
            </a:r>
            <a:r>
              <a:rPr lang="en-US" b="1" dirty="0" smtClean="0"/>
              <a:t>passionately </a:t>
            </a:r>
            <a:r>
              <a:rPr lang="en-US" b="1" dirty="0"/>
              <a:t>&amp; fervently while they are in our homes.</a:t>
            </a:r>
            <a:endParaRPr lang="en-US" dirty="0"/>
          </a:p>
          <a:p>
            <a:endParaRPr lang="en-US" dirty="0"/>
          </a:p>
        </p:txBody>
      </p:sp>
    </p:spTree>
    <p:extLst>
      <p:ext uri="{BB962C8B-B14F-4D97-AF65-F5344CB8AC3E}">
        <p14:creationId xmlns:p14="http://schemas.microsoft.com/office/powerpoint/2010/main" val="372578262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7620000" cy="1143000"/>
          </a:xfrm>
        </p:spPr>
        <p:txBody>
          <a:bodyPr/>
          <a:lstStyle/>
          <a:p>
            <a:r>
              <a:rPr lang="en-US" sz="2500" b="1" dirty="0" smtClean="0"/>
              <a:t>Maturity </a:t>
            </a:r>
            <a:r>
              <a:rPr lang="en-US" sz="2500" b="1" dirty="0"/>
              <a:t>progress </a:t>
            </a:r>
            <a:r>
              <a:rPr lang="en-US" sz="2500" b="1" dirty="0" smtClean="0"/>
              <a:t>chart</a:t>
            </a:r>
            <a:r>
              <a:rPr lang="en-US" sz="2500" dirty="0"/>
              <a:t/>
            </a:r>
            <a:br>
              <a:rPr lang="en-US" sz="2500" dirty="0"/>
            </a:br>
            <a:r>
              <a:rPr lang="en-US" sz="2500" dirty="0" smtClean="0"/>
              <a:t>(Brain formation progress)</a:t>
            </a:r>
            <a:r>
              <a:rPr lang="en-US" sz="2500" dirty="0"/>
              <a:t/>
            </a:r>
            <a:br>
              <a:rPr lang="en-US" sz="2500" dirty="0"/>
            </a:br>
            <a:endParaRPr lang="en-US" sz="25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454156571"/>
              </p:ext>
            </p:extLst>
          </p:nvPr>
        </p:nvGraphicFramePr>
        <p:xfrm>
          <a:off x="762000" y="1131332"/>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p:cNvSpPr txBox="1"/>
          <p:nvPr/>
        </p:nvSpPr>
        <p:spPr>
          <a:xfrm>
            <a:off x="152400" y="5967304"/>
            <a:ext cx="6096000" cy="923330"/>
          </a:xfrm>
          <a:prstGeom prst="rect">
            <a:avLst/>
          </a:prstGeom>
          <a:noFill/>
        </p:spPr>
        <p:txBody>
          <a:bodyPr wrap="square" rtlCol="0">
            <a:spAutoFit/>
          </a:bodyPr>
          <a:lstStyle/>
          <a:p>
            <a:r>
              <a:rPr lang="en-US" b="1" dirty="0" smtClean="0"/>
              <a:t>Only 10% of all the Christians in the U.S became believers after age 18.</a:t>
            </a:r>
            <a:r>
              <a:rPr lang="en-US" dirty="0" smtClean="0"/>
              <a:t/>
            </a:r>
            <a:br>
              <a:rPr lang="en-US" dirty="0" smtClean="0"/>
            </a:br>
            <a:endParaRPr lang="en-US" dirty="0"/>
          </a:p>
        </p:txBody>
      </p:sp>
    </p:spTree>
    <p:extLst>
      <p:ext uri="{BB962C8B-B14F-4D97-AF65-F5344CB8AC3E}">
        <p14:creationId xmlns:p14="http://schemas.microsoft.com/office/powerpoint/2010/main" val="395854355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sz="3000" b="1" dirty="0"/>
              <a:t>Where do we start to impress?</a:t>
            </a:r>
            <a:r>
              <a:rPr lang="en-US" sz="3000" dirty="0"/>
              <a:t/>
            </a:r>
            <a:br>
              <a:rPr lang="en-US" sz="3000" dirty="0"/>
            </a:br>
            <a:r>
              <a:rPr lang="en-US" sz="3000" b="1" dirty="0"/>
              <a:t> </a:t>
            </a:r>
            <a:r>
              <a:rPr lang="en-US" sz="3000" dirty="0"/>
              <a:t/>
            </a:r>
            <a:br>
              <a:rPr lang="en-US" sz="3000" dirty="0"/>
            </a:br>
            <a:endParaRPr lang="en-US" sz="3000" dirty="0"/>
          </a:p>
        </p:txBody>
      </p:sp>
      <p:sp>
        <p:nvSpPr>
          <p:cNvPr id="3" name="Content Placeholder 2"/>
          <p:cNvSpPr>
            <a:spLocks noGrp="1"/>
          </p:cNvSpPr>
          <p:nvPr>
            <p:ph idx="1"/>
          </p:nvPr>
        </p:nvSpPr>
        <p:spPr>
          <a:xfrm>
            <a:off x="457200" y="685800"/>
            <a:ext cx="7620000" cy="5715000"/>
          </a:xfrm>
        </p:spPr>
        <p:txBody>
          <a:bodyPr>
            <a:noAutofit/>
          </a:bodyPr>
          <a:lstStyle/>
          <a:p>
            <a:pPr marL="114300" indent="0">
              <a:buNone/>
            </a:pPr>
            <a:r>
              <a:rPr lang="en-US" sz="2500" b="1" dirty="0"/>
              <a:t>“…..</a:t>
            </a:r>
            <a:r>
              <a:rPr lang="en-US" sz="2500" b="1" u="sng" dirty="0"/>
              <a:t>Talk about them</a:t>
            </a:r>
            <a:r>
              <a:rPr lang="en-US" sz="2500" b="1" dirty="0"/>
              <a:t> when you </a:t>
            </a:r>
            <a:r>
              <a:rPr lang="en-US" sz="2500" b="1" u="sng" dirty="0"/>
              <a:t>sit at home</a:t>
            </a:r>
            <a:r>
              <a:rPr lang="en-US" sz="2500" b="1" dirty="0"/>
              <a:t> and when you </a:t>
            </a:r>
            <a:r>
              <a:rPr lang="en-US" sz="2500" b="1" u="sng" dirty="0"/>
              <a:t>walk along the road</a:t>
            </a:r>
            <a:r>
              <a:rPr lang="en-US" sz="2500" b="1" dirty="0"/>
              <a:t>, when you </a:t>
            </a:r>
            <a:r>
              <a:rPr lang="en-US" sz="2500" b="1" u="sng" dirty="0"/>
              <a:t>lie down</a:t>
            </a:r>
            <a:r>
              <a:rPr lang="en-US" sz="2500" b="1" dirty="0"/>
              <a:t> and when </a:t>
            </a:r>
            <a:r>
              <a:rPr lang="en-US" sz="2500" b="1" dirty="0" smtClean="0"/>
              <a:t>you</a:t>
            </a:r>
            <a:r>
              <a:rPr lang="en-US" sz="2500" b="1" u="sng" dirty="0"/>
              <a:t> </a:t>
            </a:r>
            <a:r>
              <a:rPr lang="en-US" sz="2500" b="1" u="sng" dirty="0" smtClean="0"/>
              <a:t>get up.</a:t>
            </a:r>
            <a:r>
              <a:rPr lang="en-US" sz="2500" b="1" dirty="0" smtClean="0"/>
              <a:t> (Dt. 6:7)                         </a:t>
            </a:r>
            <a:endParaRPr lang="en-US" sz="2500" dirty="0"/>
          </a:p>
          <a:p>
            <a:pPr marL="571500" indent="-457200">
              <a:buFont typeface="+mj-lt"/>
              <a:buAutoNum type="arabicPeriod"/>
            </a:pPr>
            <a:r>
              <a:rPr lang="en-US" sz="2500" b="1" dirty="0"/>
              <a:t> </a:t>
            </a:r>
            <a:r>
              <a:rPr lang="en-US" sz="2500" b="1" dirty="0" smtClean="0"/>
              <a:t>God </a:t>
            </a:r>
            <a:r>
              <a:rPr lang="en-US" sz="2500" b="1" dirty="0"/>
              <a:t>instructs parents to talk with their children about a love for God (spiritual things).</a:t>
            </a:r>
            <a:endParaRPr lang="en-US" sz="2500" dirty="0"/>
          </a:p>
          <a:p>
            <a:pPr marL="571500" lvl="0" indent="-457200">
              <a:buFont typeface="+mj-lt"/>
              <a:buAutoNum type="arabicPeriod"/>
            </a:pPr>
            <a:r>
              <a:rPr lang="en-US" sz="2500" b="1" dirty="0"/>
              <a:t>A</a:t>
            </a:r>
            <a:r>
              <a:rPr lang="en-US" sz="2500" b="1" dirty="0" smtClean="0"/>
              <a:t> </a:t>
            </a:r>
            <a:r>
              <a:rPr lang="en-US" sz="2500" b="1" dirty="0"/>
              <a:t>heart relationship </a:t>
            </a:r>
            <a:r>
              <a:rPr lang="en-US" sz="2500" b="1" dirty="0" smtClean="0"/>
              <a:t>is</a:t>
            </a:r>
            <a:r>
              <a:rPr lang="en-US" sz="2500" b="1" dirty="0" smtClean="0"/>
              <a:t> vital to </a:t>
            </a:r>
            <a:r>
              <a:rPr lang="en-US" sz="2500" b="1" dirty="0"/>
              <a:t>influence &amp; discipline </a:t>
            </a:r>
            <a:r>
              <a:rPr lang="en-US" sz="2500" b="1" dirty="0" smtClean="0"/>
              <a:t> </a:t>
            </a:r>
            <a:r>
              <a:rPr lang="en-US" sz="2500" b="1" dirty="0"/>
              <a:t>children.</a:t>
            </a:r>
            <a:endParaRPr lang="en-US" sz="2500" dirty="0"/>
          </a:p>
          <a:p>
            <a:pPr marL="571500" lvl="0" indent="-457200">
              <a:buFont typeface="+mj-lt"/>
              <a:buAutoNum type="arabicPeriod"/>
            </a:pPr>
            <a:r>
              <a:rPr lang="en-US" sz="2500" b="1" dirty="0"/>
              <a:t>To impress the hearts of our children must be rooted in daily conversation.</a:t>
            </a:r>
            <a:endParaRPr lang="en-US" sz="2500" dirty="0"/>
          </a:p>
          <a:p>
            <a:pPr marL="571500" lvl="0" indent="-457200">
              <a:buFont typeface="+mj-lt"/>
              <a:buAutoNum type="arabicPeriod"/>
            </a:pPr>
            <a:r>
              <a:rPr lang="en-US" sz="2500" b="1" dirty="0"/>
              <a:t>Our transition times (our ‘in-between’ times)</a:t>
            </a:r>
            <a:endParaRPr lang="en-US" sz="2500" dirty="0"/>
          </a:p>
          <a:p>
            <a:pPr marL="571500" lvl="0" indent="-457200">
              <a:buFont typeface="+mj-lt"/>
              <a:buAutoNum type="arabicPeriod"/>
            </a:pPr>
            <a:r>
              <a:rPr lang="en-US" sz="2500" b="1" dirty="0"/>
              <a:t>The first few moments and the last few moments of the day are powerful windows into the hearts of our children.</a:t>
            </a:r>
            <a:endParaRPr lang="en-US" sz="2500" dirty="0"/>
          </a:p>
          <a:p>
            <a:pPr marL="114300" indent="0">
              <a:buNone/>
            </a:pPr>
            <a:endParaRPr lang="en-US" sz="2500" dirty="0"/>
          </a:p>
        </p:txBody>
      </p:sp>
    </p:spTree>
    <p:extLst>
      <p:ext uri="{BB962C8B-B14F-4D97-AF65-F5344CB8AC3E}">
        <p14:creationId xmlns:p14="http://schemas.microsoft.com/office/powerpoint/2010/main" val="32743239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sz="3000" b="1" dirty="0"/>
              <a:t>The necessity of family discipleship</a:t>
            </a:r>
            <a:r>
              <a:rPr lang="en-US" sz="3000" dirty="0"/>
              <a:t/>
            </a:r>
            <a:br>
              <a:rPr lang="en-US" sz="3000" dirty="0"/>
            </a:br>
            <a:r>
              <a:rPr lang="en-US" sz="3000" b="1" dirty="0"/>
              <a:t> </a:t>
            </a:r>
            <a:endParaRPr lang="en-US" sz="3000" dirty="0"/>
          </a:p>
        </p:txBody>
      </p:sp>
      <p:sp>
        <p:nvSpPr>
          <p:cNvPr id="3" name="Content Placeholder 2"/>
          <p:cNvSpPr>
            <a:spLocks noGrp="1"/>
          </p:cNvSpPr>
          <p:nvPr>
            <p:ph idx="1"/>
          </p:nvPr>
        </p:nvSpPr>
        <p:spPr>
          <a:xfrm>
            <a:off x="457200" y="914400"/>
            <a:ext cx="7620000" cy="5486400"/>
          </a:xfrm>
        </p:spPr>
        <p:txBody>
          <a:bodyPr/>
          <a:lstStyle/>
          <a:p>
            <a:pPr marL="571500" lvl="0" indent="-457200">
              <a:buFont typeface="+mj-lt"/>
              <a:buAutoNum type="arabicPeriod"/>
            </a:pPr>
            <a:r>
              <a:rPr lang="en-US" b="1" dirty="0"/>
              <a:t>Europe was the center of Christianity on planet earth. Now, Bible believing Christians represent </a:t>
            </a:r>
            <a:r>
              <a:rPr lang="en-US" b="1" u="sng" dirty="0"/>
              <a:t>less than 2% </a:t>
            </a:r>
            <a:r>
              <a:rPr lang="en-US" b="1" dirty="0"/>
              <a:t>of population (Many Nigerian pastors in Europe)</a:t>
            </a:r>
            <a:r>
              <a:rPr lang="en-US" b="1" u="sng" dirty="0"/>
              <a:t>.</a:t>
            </a:r>
            <a:r>
              <a:rPr lang="en-US" b="1" dirty="0"/>
              <a:t> </a:t>
            </a:r>
            <a:endParaRPr lang="en-US" dirty="0"/>
          </a:p>
          <a:p>
            <a:pPr marL="571500" lvl="0" indent="-457200">
              <a:buFont typeface="+mj-lt"/>
              <a:buAutoNum type="arabicPeriod"/>
            </a:pPr>
            <a:r>
              <a:rPr lang="en-US" b="1" dirty="0"/>
              <a:t>In 2006, George </a:t>
            </a:r>
            <a:r>
              <a:rPr lang="en-US" b="1" dirty="0" err="1"/>
              <a:t>Barna</a:t>
            </a:r>
            <a:r>
              <a:rPr lang="en-US" b="1" dirty="0"/>
              <a:t>’ research in US indicates that </a:t>
            </a:r>
            <a:r>
              <a:rPr lang="en-US" b="1" u="sng" dirty="0"/>
              <a:t>70-80%</a:t>
            </a:r>
            <a:r>
              <a:rPr lang="en-US" b="1" dirty="0"/>
              <a:t> of children who grew up in Christian </a:t>
            </a:r>
            <a:r>
              <a:rPr lang="en-US" b="1" dirty="0" smtClean="0"/>
              <a:t>churches </a:t>
            </a:r>
            <a:r>
              <a:rPr lang="en-US" b="1" dirty="0"/>
              <a:t>leave their faith when they </a:t>
            </a:r>
            <a:r>
              <a:rPr lang="en-US" b="1" dirty="0" smtClean="0"/>
              <a:t>start </a:t>
            </a:r>
            <a:r>
              <a:rPr lang="en-US" b="1" dirty="0"/>
              <a:t>college. (Not many young people in churches).</a:t>
            </a:r>
            <a:endParaRPr lang="en-US" dirty="0"/>
          </a:p>
          <a:p>
            <a:pPr marL="571500" lvl="0" indent="-457200">
              <a:buFont typeface="+mj-lt"/>
              <a:buAutoNum type="arabicPeriod"/>
            </a:pPr>
            <a:r>
              <a:rPr lang="en-US" b="1" dirty="0"/>
              <a:t>Many Christian churches today are offering more and more programs, and making fewer &amp; fewer disciples (</a:t>
            </a:r>
            <a:r>
              <a:rPr lang="en-US" b="1" u="sng" dirty="0"/>
              <a:t>Just because </a:t>
            </a:r>
            <a:r>
              <a:rPr lang="en-US" b="1" u="sng" dirty="0" smtClean="0"/>
              <a:t>the </a:t>
            </a:r>
            <a:r>
              <a:rPr lang="en-US" b="1" u="sng" dirty="0"/>
              <a:t>seats are full, doesn’t mean disciples are being made</a:t>
            </a:r>
            <a:r>
              <a:rPr lang="en-US" b="1" u="sng" dirty="0" smtClean="0"/>
              <a:t>).</a:t>
            </a:r>
            <a:endParaRPr lang="en-US" dirty="0"/>
          </a:p>
          <a:p>
            <a:pPr marL="114300" indent="0">
              <a:buNone/>
            </a:pPr>
            <a:endParaRPr lang="en-US" b="1" dirty="0" smtClean="0"/>
          </a:p>
          <a:p>
            <a:pPr marL="114300" indent="0">
              <a:buNone/>
            </a:pPr>
            <a:r>
              <a:rPr lang="en-US" b="1" dirty="0" smtClean="0"/>
              <a:t>These </a:t>
            </a:r>
            <a:r>
              <a:rPr lang="en-US" b="1" dirty="0"/>
              <a:t>facts show that </a:t>
            </a:r>
            <a:r>
              <a:rPr lang="en-US" b="1" u="sng" dirty="0"/>
              <a:t>the evangelism and</a:t>
            </a:r>
            <a:r>
              <a:rPr lang="en-US" b="1" dirty="0"/>
              <a:t> </a:t>
            </a:r>
            <a:r>
              <a:rPr lang="en-US" b="1" u="sng" dirty="0"/>
              <a:t>discipleship are in dire crisis, and also it become a generational and global problem</a:t>
            </a:r>
            <a:r>
              <a:rPr lang="en-US" b="1" dirty="0"/>
              <a:t>.</a:t>
            </a:r>
            <a:endParaRPr lang="en-US" dirty="0"/>
          </a:p>
          <a:p>
            <a:endParaRPr lang="en-US" dirty="0"/>
          </a:p>
        </p:txBody>
      </p:sp>
    </p:spTree>
    <p:extLst>
      <p:ext uri="{BB962C8B-B14F-4D97-AF65-F5344CB8AC3E}">
        <p14:creationId xmlns:p14="http://schemas.microsoft.com/office/powerpoint/2010/main" val="161676802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sz="2800" b="1" dirty="0" smtClean="0"/>
              <a:t>What  are the  fundamental  causes of  decline in family  discipleship?</a:t>
            </a:r>
            <a:r>
              <a:rPr lang="en-US" sz="3000" dirty="0"/>
              <a:t/>
            </a:r>
            <a:br>
              <a:rPr lang="en-US" sz="3000" dirty="0"/>
            </a:br>
            <a:r>
              <a:rPr lang="en-US" sz="3000" b="1" dirty="0"/>
              <a:t> </a:t>
            </a:r>
            <a:endParaRPr lang="en-US" sz="3000" dirty="0"/>
          </a:p>
        </p:txBody>
      </p:sp>
      <p:sp>
        <p:nvSpPr>
          <p:cNvPr id="3" name="Content Placeholder 2"/>
          <p:cNvSpPr>
            <a:spLocks noGrp="1"/>
          </p:cNvSpPr>
          <p:nvPr>
            <p:ph idx="1"/>
          </p:nvPr>
        </p:nvSpPr>
        <p:spPr>
          <a:xfrm>
            <a:off x="457200" y="990600"/>
            <a:ext cx="7620000" cy="5410200"/>
          </a:xfrm>
        </p:spPr>
        <p:txBody>
          <a:bodyPr>
            <a:noAutofit/>
          </a:bodyPr>
          <a:lstStyle/>
          <a:p>
            <a:pPr marL="114300" lvl="0" indent="0">
              <a:buNone/>
            </a:pPr>
            <a:endParaRPr lang="en-US" sz="1800" b="1" u="sng" dirty="0"/>
          </a:p>
          <a:p>
            <a:pPr marL="114300" lvl="0" indent="0">
              <a:buNone/>
            </a:pPr>
            <a:r>
              <a:rPr lang="en-US" sz="1800" b="1" u="sng" dirty="0" smtClean="0"/>
              <a:t>1) Missing the core of the Christian family(Dt. 6:5-7)</a:t>
            </a:r>
          </a:p>
          <a:p>
            <a:pPr marL="457200" lvl="0" indent="-342900">
              <a:buAutoNum type="arabicParenR"/>
            </a:pPr>
            <a:endParaRPr lang="en-US" sz="1800" dirty="0"/>
          </a:p>
          <a:p>
            <a:pPr marL="457200" indent="-342900">
              <a:buFont typeface="+mj-lt"/>
              <a:buAutoNum type="alphaLcParenR"/>
            </a:pPr>
            <a:r>
              <a:rPr lang="en-US" sz="1800" b="1" dirty="0"/>
              <a:t>     In the 19</a:t>
            </a:r>
            <a:r>
              <a:rPr lang="en-US" sz="1800" b="1" baseline="30000" dirty="0"/>
              <a:t>th</a:t>
            </a:r>
            <a:r>
              <a:rPr lang="en-US" sz="1800" b="1" dirty="0"/>
              <a:t>, industrial revolution</a:t>
            </a:r>
            <a:endParaRPr lang="en-US" sz="1800" dirty="0"/>
          </a:p>
          <a:p>
            <a:pPr marL="457200" indent="-342900">
              <a:buFont typeface="+mj-lt"/>
              <a:buAutoNum type="alphaLcParenR"/>
            </a:pPr>
            <a:r>
              <a:rPr lang="en-US" sz="1800" b="1" dirty="0"/>
              <a:t>     No one is ever </a:t>
            </a:r>
            <a:r>
              <a:rPr lang="en-US" sz="1800" b="1" dirty="0" smtClean="0"/>
              <a:t>home</a:t>
            </a:r>
            <a:endParaRPr lang="en-US" sz="1800" dirty="0"/>
          </a:p>
          <a:p>
            <a:pPr marL="114300" indent="0">
              <a:buNone/>
            </a:pPr>
            <a:endParaRPr lang="en-US" sz="1800" b="1" dirty="0"/>
          </a:p>
          <a:p>
            <a:pPr marL="114300" indent="0">
              <a:buNone/>
            </a:pPr>
            <a:r>
              <a:rPr lang="en-US" sz="1800" b="1" dirty="0" smtClean="0"/>
              <a:t>     </a:t>
            </a:r>
            <a:r>
              <a:rPr lang="en-US" sz="1800" b="1" dirty="0"/>
              <a:t>No passing faith </a:t>
            </a:r>
            <a:r>
              <a:rPr lang="en-US" sz="1800" b="1" dirty="0" smtClean="0"/>
              <a:t>from parent </a:t>
            </a:r>
            <a:r>
              <a:rPr lang="en-US" sz="1800" b="1" dirty="0"/>
              <a:t>to children</a:t>
            </a:r>
            <a:endParaRPr lang="en-US" sz="1800" dirty="0"/>
          </a:p>
          <a:p>
            <a:pPr marL="114300" indent="0">
              <a:buNone/>
            </a:pPr>
            <a:endParaRPr lang="en-US" sz="1800" dirty="0"/>
          </a:p>
          <a:p>
            <a:pPr marL="114300" lvl="0" indent="0">
              <a:buNone/>
            </a:pPr>
            <a:r>
              <a:rPr lang="en-US" sz="1800" b="1" dirty="0" smtClean="0"/>
              <a:t>2) </a:t>
            </a:r>
            <a:r>
              <a:rPr lang="en-US" sz="1800" b="1" u="sng" dirty="0" smtClean="0"/>
              <a:t>The </a:t>
            </a:r>
            <a:r>
              <a:rPr lang="en-US" sz="1800" b="1" u="sng" dirty="0"/>
              <a:t>loss of belief in the word of </a:t>
            </a:r>
            <a:r>
              <a:rPr lang="en-US" sz="1800" b="1" u="sng" dirty="0" smtClean="0"/>
              <a:t>God (2 </a:t>
            </a:r>
            <a:r>
              <a:rPr lang="en-US" sz="1800" b="1" u="sng" dirty="0"/>
              <a:t>Ti 3:16)</a:t>
            </a:r>
            <a:endParaRPr lang="en-US" sz="1800" dirty="0"/>
          </a:p>
          <a:p>
            <a:pPr marL="114300" indent="0">
              <a:buNone/>
            </a:pPr>
            <a:r>
              <a:rPr lang="en-US" sz="1800" b="1" dirty="0"/>
              <a:t> </a:t>
            </a:r>
            <a:endParaRPr lang="en-US" sz="1800" dirty="0"/>
          </a:p>
          <a:p>
            <a:pPr marL="457200" indent="-342900">
              <a:buFont typeface="+mj-lt"/>
              <a:buAutoNum type="alphaLcParenR"/>
            </a:pPr>
            <a:r>
              <a:rPr lang="en-US" sz="1800" b="1" dirty="0" smtClean="0"/>
              <a:t>Out-sourcing </a:t>
            </a:r>
            <a:r>
              <a:rPr lang="en-US" sz="1800" b="1" dirty="0"/>
              <a:t>children’s spiritual </a:t>
            </a:r>
            <a:r>
              <a:rPr lang="en-US" sz="1800" b="1" dirty="0" smtClean="0"/>
              <a:t>discipline &amp; </a:t>
            </a:r>
            <a:r>
              <a:rPr lang="en-US" sz="1800" b="1" dirty="0"/>
              <a:t>discipleship (from home to church / from parent to youth </a:t>
            </a:r>
            <a:r>
              <a:rPr lang="en-US" sz="1800" b="1" dirty="0" smtClean="0"/>
              <a:t>pastor. *3hx50w&lt;8hx365d*)</a:t>
            </a:r>
            <a:endParaRPr lang="en-US" sz="1800" dirty="0"/>
          </a:p>
          <a:p>
            <a:pPr marL="457200" indent="-342900">
              <a:buFont typeface="+mj-lt"/>
              <a:buAutoNum type="alphaLcParenR"/>
            </a:pPr>
            <a:r>
              <a:rPr lang="en-US" sz="1800" b="1" dirty="0"/>
              <a:t> </a:t>
            </a:r>
            <a:r>
              <a:rPr lang="en-US" sz="1800" b="1" dirty="0" smtClean="0"/>
              <a:t>Spiritual </a:t>
            </a:r>
            <a:r>
              <a:rPr lang="en-US" sz="1800" b="1" dirty="0"/>
              <a:t>growth and obedience </a:t>
            </a:r>
            <a:r>
              <a:rPr lang="en-US" sz="1800" b="1" dirty="0" smtClean="0"/>
              <a:t>cannot </a:t>
            </a:r>
            <a:r>
              <a:rPr lang="en-US" sz="1800" b="1" dirty="0"/>
              <a:t>be separated from one another. </a:t>
            </a:r>
            <a:endParaRPr lang="en-US" sz="1800" dirty="0"/>
          </a:p>
          <a:p>
            <a:pPr marL="114300" indent="0">
              <a:buNone/>
            </a:pPr>
            <a:endParaRPr lang="en-US" sz="1800" b="1" dirty="0" smtClean="0"/>
          </a:p>
          <a:p>
            <a:pPr marL="114300" indent="0">
              <a:buNone/>
            </a:pPr>
            <a:r>
              <a:rPr lang="en-US" sz="1800" b="1" dirty="0"/>
              <a:t> </a:t>
            </a:r>
            <a:r>
              <a:rPr lang="en-US" sz="1800" b="1" dirty="0" smtClean="0"/>
              <a:t>These </a:t>
            </a:r>
            <a:r>
              <a:rPr lang="en-US" sz="1800" b="1" dirty="0"/>
              <a:t>causes indicate that we, parents and youth ministry, are doing in our own way, using the latest creative approaches, new ideas and human innovations with the neglecting God’s way.</a:t>
            </a:r>
            <a:endParaRPr lang="en-US" sz="1800" dirty="0"/>
          </a:p>
          <a:p>
            <a:endParaRPr lang="en-US" sz="1800" dirty="0"/>
          </a:p>
          <a:p>
            <a:pPr marL="114300" indent="0">
              <a:buNone/>
            </a:pPr>
            <a:endParaRPr lang="en-US" sz="1800" dirty="0"/>
          </a:p>
        </p:txBody>
      </p:sp>
    </p:spTree>
    <p:extLst>
      <p:ext uri="{BB962C8B-B14F-4D97-AF65-F5344CB8AC3E}">
        <p14:creationId xmlns:p14="http://schemas.microsoft.com/office/powerpoint/2010/main" val="393392924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 calcmode="lin" valueType="num">
                                      <p:cBhvr additive="base">
                                        <p:cTn id="3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anim calcmode="lin" valueType="num">
                                      <p:cBhvr additive="base">
                                        <p:cTn id="4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11" end="11"/>
                                            </p:txEl>
                                          </p:spTgt>
                                        </p:tgtEl>
                                        <p:attrNameLst>
                                          <p:attrName>style.visibility</p:attrName>
                                        </p:attrNameLst>
                                      </p:cBhvr>
                                      <p:to>
                                        <p:strVal val="visible"/>
                                      </p:to>
                                    </p:set>
                                    <p:anim calcmode="lin" valueType="num">
                                      <p:cBhvr additive="base">
                                        <p:cTn id="4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13" end="13"/>
                                            </p:txEl>
                                          </p:spTgt>
                                        </p:tgtEl>
                                        <p:attrNameLst>
                                          <p:attrName>style.visibility</p:attrName>
                                        </p:attrNameLst>
                                      </p:cBhvr>
                                      <p:to>
                                        <p:strVal val="visible"/>
                                      </p:to>
                                    </p:set>
                                    <p:anim calcmode="lin" valueType="num">
                                      <p:cBhvr additive="base">
                                        <p:cTn id="55"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sz="2800" b="1" dirty="0" smtClean="0"/>
              <a:t>What  are  the  immediate  results  of  decline  in family  discipleship?</a:t>
            </a:r>
            <a:r>
              <a:rPr lang="en-US" sz="3000" dirty="0"/>
              <a:t/>
            </a:r>
            <a:br>
              <a:rPr lang="en-US" sz="3000" dirty="0"/>
            </a:br>
            <a:endParaRPr lang="en-US" sz="3000" dirty="0"/>
          </a:p>
        </p:txBody>
      </p:sp>
      <p:sp>
        <p:nvSpPr>
          <p:cNvPr id="3" name="Content Placeholder 2"/>
          <p:cNvSpPr>
            <a:spLocks noGrp="1"/>
          </p:cNvSpPr>
          <p:nvPr>
            <p:ph idx="1"/>
          </p:nvPr>
        </p:nvSpPr>
        <p:spPr>
          <a:xfrm>
            <a:off x="457200" y="990600"/>
            <a:ext cx="7620000" cy="5410200"/>
          </a:xfrm>
        </p:spPr>
        <p:txBody>
          <a:bodyPr>
            <a:noAutofit/>
          </a:bodyPr>
          <a:lstStyle/>
          <a:p>
            <a:pPr marL="571500" lvl="0" indent="-457200">
              <a:buFont typeface="+mj-lt"/>
              <a:buAutoNum type="arabicPeriod"/>
            </a:pPr>
            <a:r>
              <a:rPr lang="en-US" sz="2500" b="1" dirty="0"/>
              <a:t>Children’s spiritual life became more of a performance.</a:t>
            </a:r>
            <a:endParaRPr lang="en-US" sz="2500" dirty="0"/>
          </a:p>
          <a:p>
            <a:pPr marL="571500" lvl="0" indent="-457200">
              <a:buFont typeface="+mj-lt"/>
              <a:buAutoNum type="arabicPeriod"/>
            </a:pPr>
            <a:r>
              <a:rPr lang="en-US" sz="2500" b="1" dirty="0"/>
              <a:t>Due to the postmodernism, children refused to recognize the absolute truth.</a:t>
            </a:r>
            <a:endParaRPr lang="en-US" sz="2500" dirty="0"/>
          </a:p>
          <a:p>
            <a:pPr marL="571500" lvl="0" indent="-457200">
              <a:buFont typeface="+mj-lt"/>
              <a:buAutoNum type="arabicPeriod"/>
            </a:pPr>
            <a:r>
              <a:rPr lang="en-US" sz="2500" b="1" dirty="0"/>
              <a:t>Technology began to redefine the average kids and control them.</a:t>
            </a:r>
            <a:endParaRPr lang="en-US" sz="2500" dirty="0"/>
          </a:p>
          <a:p>
            <a:pPr marL="571500" lvl="0" indent="-457200">
              <a:buFont typeface="+mj-lt"/>
              <a:buAutoNum type="arabicPeriod"/>
            </a:pPr>
            <a:r>
              <a:rPr lang="en-US" sz="2500" b="1" dirty="0"/>
              <a:t>Parent’s focus became more about the child’s outward behaviors and spiritual image-control.</a:t>
            </a:r>
            <a:endParaRPr lang="en-US" sz="2500" dirty="0"/>
          </a:p>
          <a:p>
            <a:pPr marL="571500" lvl="0" indent="-457200">
              <a:buFont typeface="+mj-lt"/>
              <a:buAutoNum type="arabicPeriod"/>
            </a:pPr>
            <a:r>
              <a:rPr lang="en-US" sz="2500" b="1" dirty="0"/>
              <a:t>Too many children became the victim of their parents’ ego.</a:t>
            </a:r>
            <a:endParaRPr lang="en-US" sz="2500" dirty="0"/>
          </a:p>
          <a:p>
            <a:pPr marL="571500" lvl="0" indent="-457200">
              <a:buFont typeface="+mj-lt"/>
              <a:buAutoNum type="arabicPeriod"/>
            </a:pPr>
            <a:r>
              <a:rPr lang="en-US" sz="2500" b="1" dirty="0"/>
              <a:t>Parents became distracted from their higher biblical calling and responsibility at home.</a:t>
            </a:r>
            <a:endParaRPr lang="en-US" sz="2500" dirty="0"/>
          </a:p>
          <a:p>
            <a:pPr marL="571500" indent="-457200">
              <a:buFont typeface="+mj-lt"/>
              <a:buAutoNum type="arabicPeriod"/>
            </a:pPr>
            <a:r>
              <a:rPr lang="en-US" sz="2500" b="1" dirty="0"/>
              <a:t>Church’s priorities moved from evangelism and discipleship to building and </a:t>
            </a:r>
            <a:r>
              <a:rPr lang="en-US" sz="2500" b="1" dirty="0" smtClean="0"/>
              <a:t>budget.</a:t>
            </a:r>
            <a:endParaRPr lang="en-US" sz="2500" dirty="0"/>
          </a:p>
        </p:txBody>
      </p:sp>
    </p:spTree>
    <p:extLst>
      <p:ext uri="{BB962C8B-B14F-4D97-AF65-F5344CB8AC3E}">
        <p14:creationId xmlns:p14="http://schemas.microsoft.com/office/powerpoint/2010/main" val="421242865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sz="3000" b="1" dirty="0"/>
              <a:t>Family discipleship from family worship</a:t>
            </a:r>
            <a:r>
              <a:rPr lang="en-US" sz="3000" dirty="0"/>
              <a:t/>
            </a:r>
            <a:br>
              <a:rPr lang="en-US" sz="3000" dirty="0"/>
            </a:br>
            <a:endParaRPr lang="en-US" sz="3000" dirty="0"/>
          </a:p>
        </p:txBody>
      </p:sp>
      <p:sp>
        <p:nvSpPr>
          <p:cNvPr id="3" name="Content Placeholder 2"/>
          <p:cNvSpPr>
            <a:spLocks noGrp="1"/>
          </p:cNvSpPr>
          <p:nvPr>
            <p:ph idx="1"/>
          </p:nvPr>
        </p:nvSpPr>
        <p:spPr>
          <a:xfrm>
            <a:off x="457200" y="990600"/>
            <a:ext cx="7620000" cy="5410200"/>
          </a:xfrm>
        </p:spPr>
        <p:txBody>
          <a:bodyPr>
            <a:noAutofit/>
          </a:bodyPr>
          <a:lstStyle/>
          <a:p>
            <a:pPr marL="114300" indent="0">
              <a:buNone/>
            </a:pPr>
            <a:r>
              <a:rPr lang="en-US" sz="1900" b="1" dirty="0"/>
              <a:t>For many centuries, the priority of spending spiritual time together in the home has been called </a:t>
            </a:r>
            <a:r>
              <a:rPr lang="en-US" sz="1900" b="1" u="sng" dirty="0"/>
              <a:t>“family worship.”</a:t>
            </a:r>
            <a:endParaRPr lang="en-US" sz="1900" u="sng" dirty="0"/>
          </a:p>
          <a:p>
            <a:pPr marL="114300" indent="0">
              <a:buNone/>
            </a:pPr>
            <a:endParaRPr lang="en-US" sz="1900" u="sng" dirty="0"/>
          </a:p>
          <a:p>
            <a:pPr marL="114300" indent="0">
              <a:buNone/>
            </a:pPr>
            <a:r>
              <a:rPr lang="en-US" sz="1900" b="1" u="sng" dirty="0"/>
              <a:t>John Calvin</a:t>
            </a:r>
            <a:r>
              <a:rPr lang="en-US" sz="1900" b="1" dirty="0"/>
              <a:t> boldly called the church back to a biblical view of family and the need for the Great commission to begin within the jurisdiction of the home.</a:t>
            </a:r>
            <a:endParaRPr lang="en-US" sz="1900" dirty="0"/>
          </a:p>
          <a:p>
            <a:pPr marL="114300" indent="0">
              <a:buNone/>
            </a:pPr>
            <a:r>
              <a:rPr lang="en-US" sz="1900" b="1" dirty="0"/>
              <a:t> </a:t>
            </a:r>
            <a:endParaRPr lang="en-US" sz="1900" dirty="0"/>
          </a:p>
          <a:p>
            <a:pPr marL="114300" indent="0">
              <a:buNone/>
            </a:pPr>
            <a:r>
              <a:rPr lang="en-US" sz="1900" b="1" u="sng" dirty="0"/>
              <a:t>John Knox</a:t>
            </a:r>
            <a:r>
              <a:rPr lang="en-US" sz="1900" b="1" dirty="0"/>
              <a:t> wrote in </a:t>
            </a:r>
            <a:r>
              <a:rPr lang="en-US" sz="1900" b="1" dirty="0" smtClean="0"/>
              <a:t>1556</a:t>
            </a:r>
            <a:r>
              <a:rPr lang="en-US" sz="1900" b="1" dirty="0"/>
              <a:t>, “you must share with your children in reading Scripture, exhorting, and in prayers, which I believe should be done in every house once a day, at least.”</a:t>
            </a:r>
            <a:endParaRPr lang="en-US" sz="1900" dirty="0"/>
          </a:p>
          <a:p>
            <a:pPr marL="114300" indent="0">
              <a:buNone/>
            </a:pPr>
            <a:r>
              <a:rPr lang="en-US" sz="1900" b="1" dirty="0"/>
              <a:t> </a:t>
            </a:r>
            <a:endParaRPr lang="en-US" sz="1900" dirty="0"/>
          </a:p>
          <a:p>
            <a:pPr marL="114300" indent="0">
              <a:buNone/>
            </a:pPr>
            <a:r>
              <a:rPr lang="en-US" sz="1900" b="1" u="sng" dirty="0"/>
              <a:t>Jonathan Edward</a:t>
            </a:r>
            <a:r>
              <a:rPr lang="en-US" sz="1900" b="1" dirty="0"/>
              <a:t> wrote in his farewell sermon in 1750, “Every Christian family ought to be as it were a little church, consecrated to Christ, and wholly influenced and governed by his rules. And family education and order are some of the chief means of grace. If these fail, all other means are likely to prove ineffectual. If these are duly maintained, all the means of grace will be likely to prosper and be successful.”</a:t>
            </a:r>
            <a:endParaRPr lang="en-US" sz="1900" dirty="0"/>
          </a:p>
          <a:p>
            <a:pPr marL="114300" indent="0">
              <a:buNone/>
            </a:pPr>
            <a:endParaRPr lang="en-US" sz="1900" dirty="0"/>
          </a:p>
          <a:p>
            <a:endParaRPr lang="en-US" sz="1900" dirty="0"/>
          </a:p>
        </p:txBody>
      </p:sp>
    </p:spTree>
    <p:extLst>
      <p:ext uri="{BB962C8B-B14F-4D97-AF65-F5344CB8AC3E}">
        <p14:creationId xmlns:p14="http://schemas.microsoft.com/office/powerpoint/2010/main" val="58620442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Family discipleship from family worship</a:t>
            </a:r>
            <a:endParaRPr lang="en-US" sz="3200" b="1" dirty="0"/>
          </a:p>
        </p:txBody>
      </p:sp>
      <p:sp>
        <p:nvSpPr>
          <p:cNvPr id="3" name="Content Placeholder 2"/>
          <p:cNvSpPr>
            <a:spLocks noGrp="1"/>
          </p:cNvSpPr>
          <p:nvPr>
            <p:ph idx="1"/>
          </p:nvPr>
        </p:nvSpPr>
        <p:spPr/>
        <p:txBody>
          <a:bodyPr>
            <a:normAutofit fontScale="92500" lnSpcReduction="10000"/>
          </a:bodyPr>
          <a:lstStyle/>
          <a:p>
            <a:pPr marL="114300" indent="0">
              <a:buNone/>
            </a:pPr>
            <a:r>
              <a:rPr lang="en-US" b="1" u="sng" dirty="0" smtClean="0"/>
              <a:t>Charles Spurgeon </a:t>
            </a:r>
            <a:r>
              <a:rPr lang="en-US" b="1" dirty="0" smtClean="0"/>
              <a:t>wrote in his article, “The kind of Revival We Need.”</a:t>
            </a:r>
          </a:p>
          <a:p>
            <a:pPr marL="114300" indent="0">
              <a:buNone/>
            </a:pPr>
            <a:endParaRPr lang="en-US" b="1" dirty="0" smtClean="0"/>
          </a:p>
          <a:p>
            <a:pPr marL="114300" indent="0">
              <a:buNone/>
            </a:pPr>
            <a:r>
              <a:rPr lang="en-US" b="1" smtClean="0"/>
              <a:t>“</a:t>
            </a:r>
            <a:r>
              <a:rPr lang="en-US" b="1" dirty="0" smtClean="0"/>
              <a:t>We deeply want a revival of family religion. The Christian family was the bulwark of godliness in the days of the puritans, but in this evil times hundreds of families of so-called Christians have no family worship, no restraint upon growing sons, and no wholesome instruction or discipline.</a:t>
            </a:r>
          </a:p>
          <a:p>
            <a:pPr marL="114300" indent="0">
              <a:buNone/>
            </a:pPr>
            <a:r>
              <a:rPr lang="en-US" b="1" dirty="0" smtClean="0"/>
              <a:t>	How can we hope to see the kingdom of our Lord advance when His own disciples do not teach His gospel to their own children? </a:t>
            </a:r>
          </a:p>
          <a:p>
            <a:pPr marL="114300" indent="0">
              <a:buNone/>
            </a:pPr>
            <a:r>
              <a:rPr lang="en-US" b="1" dirty="0" smtClean="0"/>
              <a:t>	Oh, Christian men and women, be thorough in what you do and know and teach!</a:t>
            </a:r>
          </a:p>
          <a:p>
            <a:pPr marL="114300" indent="0" algn="just">
              <a:buNone/>
            </a:pPr>
            <a:r>
              <a:rPr lang="en-US" b="1" dirty="0" smtClean="0"/>
              <a:t>	 Let your families be trained in the fear of God and be yourselves ‘holiness unto the Lord’; so shall you stand like a rock amid the surging  waves of error and ungodliness which rage around us.”  </a:t>
            </a:r>
            <a:endParaRPr lang="en-US" b="1" dirty="0"/>
          </a:p>
        </p:txBody>
      </p:sp>
    </p:spTree>
    <p:extLst>
      <p:ext uri="{BB962C8B-B14F-4D97-AF65-F5344CB8AC3E}">
        <p14:creationId xmlns:p14="http://schemas.microsoft.com/office/powerpoint/2010/main" val="414157250"/>
      </p:ext>
    </p:extLst>
  </p:cSld>
  <p:clrMapOvr>
    <a:masterClrMapping/>
  </p:clrMapOvr>
  <p:transition spd="slow">
    <p:push di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God calls us to family worship  for many reasons.</a:t>
            </a:r>
            <a:r>
              <a:rPr lang="en-US" sz="3000" dirty="0"/>
              <a:t/>
            </a:r>
            <a:br>
              <a:rPr lang="en-US" sz="3000" dirty="0"/>
            </a:br>
            <a:endParaRPr lang="en-US" sz="3000" dirty="0"/>
          </a:p>
        </p:txBody>
      </p:sp>
      <p:sp>
        <p:nvSpPr>
          <p:cNvPr id="3" name="Content Placeholder 2"/>
          <p:cNvSpPr>
            <a:spLocks noGrp="1"/>
          </p:cNvSpPr>
          <p:nvPr>
            <p:ph idx="1"/>
          </p:nvPr>
        </p:nvSpPr>
        <p:spPr>
          <a:xfrm>
            <a:off x="457200" y="1219200"/>
            <a:ext cx="7620000" cy="4800600"/>
          </a:xfrm>
        </p:spPr>
        <p:txBody>
          <a:bodyPr>
            <a:normAutofit/>
          </a:bodyPr>
          <a:lstStyle/>
          <a:p>
            <a:pPr marL="571500" lvl="0" indent="-457200">
              <a:buFont typeface="+mj-lt"/>
              <a:buAutoNum type="arabicPeriod"/>
            </a:pPr>
            <a:r>
              <a:rPr lang="en-US" sz="2500" b="1" dirty="0" smtClean="0"/>
              <a:t>Parents are called to impress the hearts of their children with a love for God(Dt. 6:5-7).</a:t>
            </a:r>
            <a:endParaRPr lang="en-US" sz="2500" dirty="0"/>
          </a:p>
          <a:p>
            <a:pPr marL="571500" lvl="0" indent="-457200">
              <a:buFont typeface="+mj-lt"/>
              <a:buAutoNum type="arabicPeriod"/>
            </a:pPr>
            <a:r>
              <a:rPr lang="en-US" sz="2500" b="1" dirty="0"/>
              <a:t>Family worship is the time for the family to gather and turn to God in worship through prayer, singing praising songs, reading Bible and engaging in spiritual </a:t>
            </a:r>
            <a:r>
              <a:rPr lang="en-US" sz="2500" b="1" dirty="0" smtClean="0"/>
              <a:t>conversation(about God and </a:t>
            </a:r>
            <a:r>
              <a:rPr lang="en-US" sz="2500" b="1" dirty="0"/>
              <a:t>H</a:t>
            </a:r>
            <a:r>
              <a:rPr lang="en-US" sz="2500" b="1" dirty="0" smtClean="0"/>
              <a:t>is word).</a:t>
            </a:r>
            <a:endParaRPr lang="en-US" sz="2500" dirty="0"/>
          </a:p>
          <a:p>
            <a:pPr marL="571500" lvl="0" indent="-457200">
              <a:buFont typeface="+mj-lt"/>
              <a:buAutoNum type="arabicPeriod"/>
            </a:pPr>
            <a:r>
              <a:rPr lang="en-US" sz="2500" b="1" dirty="0"/>
              <a:t>Family worship deepens and strengthens the family relationship, and provides an opportunity to take the lead in passing faith to our children.</a:t>
            </a:r>
            <a:endParaRPr lang="en-US" sz="2500" dirty="0"/>
          </a:p>
          <a:p>
            <a:pPr marL="571500" lvl="0" indent="-457200">
              <a:buFont typeface="+mj-lt"/>
              <a:buAutoNum type="arabicPeriod"/>
            </a:pPr>
            <a:r>
              <a:rPr lang="en-US" sz="2500" b="1" dirty="0"/>
              <a:t>Family worship brings the spirit of worship into the church.</a:t>
            </a:r>
            <a:endParaRPr lang="en-US" sz="2500" dirty="0"/>
          </a:p>
          <a:p>
            <a:pPr marL="114300" indent="0">
              <a:buNone/>
            </a:pPr>
            <a:endParaRPr lang="en-US" sz="2500" dirty="0"/>
          </a:p>
        </p:txBody>
      </p:sp>
    </p:spTree>
    <p:extLst>
      <p:ext uri="{BB962C8B-B14F-4D97-AF65-F5344CB8AC3E}">
        <p14:creationId xmlns:p14="http://schemas.microsoft.com/office/powerpoint/2010/main" val="163423150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smtClean="0"/>
              <a:t>Hymn # 738  “Jesus Loves Me”</a:t>
            </a:r>
            <a:endParaRPr lang="en-US" sz="3600" b="1" dirty="0"/>
          </a:p>
        </p:txBody>
      </p:sp>
      <p:sp>
        <p:nvSpPr>
          <p:cNvPr id="3" name="Content Placeholder 2"/>
          <p:cNvSpPr>
            <a:spLocks noGrp="1"/>
          </p:cNvSpPr>
          <p:nvPr>
            <p:ph idx="1"/>
          </p:nvPr>
        </p:nvSpPr>
        <p:spPr/>
        <p:txBody>
          <a:bodyPr>
            <a:normAutofit/>
          </a:bodyPr>
          <a:lstStyle/>
          <a:p>
            <a:pPr marL="571500" indent="-457200">
              <a:buAutoNum type="arabicPeriod"/>
            </a:pPr>
            <a:r>
              <a:rPr lang="en-US" sz="2000" dirty="0" smtClean="0"/>
              <a:t>Je-</a:t>
            </a:r>
            <a:r>
              <a:rPr lang="en-US" sz="2000" dirty="0" err="1" smtClean="0"/>
              <a:t>sus</a:t>
            </a:r>
            <a:r>
              <a:rPr lang="en-US" sz="2000" dirty="0" smtClean="0"/>
              <a:t> loves me! this I know, For the Bi-</a:t>
            </a:r>
            <a:r>
              <a:rPr lang="en-US" sz="2000" dirty="0" err="1" smtClean="0"/>
              <a:t>ble</a:t>
            </a:r>
            <a:r>
              <a:rPr lang="en-US" sz="2000" dirty="0" smtClean="0"/>
              <a:t> tells me so,</a:t>
            </a:r>
          </a:p>
          <a:p>
            <a:pPr marL="114300" indent="0">
              <a:buNone/>
            </a:pPr>
            <a:r>
              <a:rPr lang="en-US" sz="2000" dirty="0" smtClean="0"/>
              <a:t>        Lit-</a:t>
            </a:r>
            <a:r>
              <a:rPr lang="en-US" sz="2000" dirty="0" err="1" smtClean="0"/>
              <a:t>tle</a:t>
            </a:r>
            <a:r>
              <a:rPr lang="en-US" sz="2000" dirty="0" smtClean="0"/>
              <a:t> ones to Him be-long; They are weak, but He is strong.</a:t>
            </a:r>
          </a:p>
          <a:p>
            <a:pPr marL="114300" indent="0">
              <a:buNone/>
            </a:pPr>
            <a:r>
              <a:rPr lang="en-US" sz="2000" dirty="0" smtClean="0"/>
              <a:t>Refrain:</a:t>
            </a:r>
          </a:p>
          <a:p>
            <a:pPr marL="114300" indent="0">
              <a:buNone/>
            </a:pPr>
            <a:r>
              <a:rPr lang="en-US" sz="2000" dirty="0" smtClean="0"/>
              <a:t>        Yes, Je-</a:t>
            </a:r>
            <a:r>
              <a:rPr lang="en-US" sz="2000" dirty="0" err="1" smtClean="0"/>
              <a:t>sus</a:t>
            </a:r>
            <a:r>
              <a:rPr lang="en-US" sz="2000" dirty="0" smtClean="0"/>
              <a:t> loves me. Yes, Je-</a:t>
            </a:r>
            <a:r>
              <a:rPr lang="en-US" sz="2000" dirty="0" err="1" smtClean="0"/>
              <a:t>sus</a:t>
            </a:r>
            <a:r>
              <a:rPr lang="en-US" sz="2000" dirty="0" smtClean="0"/>
              <a:t> loves me. Yes, Je-</a:t>
            </a:r>
            <a:r>
              <a:rPr lang="en-US" sz="2000" dirty="0" err="1" smtClean="0"/>
              <a:t>sus</a:t>
            </a:r>
            <a:r>
              <a:rPr lang="en-US" sz="2000" dirty="0" smtClean="0"/>
              <a:t> loves me.</a:t>
            </a:r>
          </a:p>
          <a:p>
            <a:pPr marL="114300" indent="0">
              <a:buNone/>
            </a:pPr>
            <a:r>
              <a:rPr lang="en-US" sz="2000" dirty="0" smtClean="0"/>
              <a:t>         The Bi-</a:t>
            </a:r>
            <a:r>
              <a:rPr lang="en-US" sz="2000" dirty="0" err="1" smtClean="0"/>
              <a:t>ble</a:t>
            </a:r>
            <a:r>
              <a:rPr lang="en-US" sz="2000" dirty="0" smtClean="0"/>
              <a:t> tells me so.</a:t>
            </a:r>
          </a:p>
          <a:p>
            <a:pPr marL="571500" indent="-457200">
              <a:buAutoNum type="arabicPeriod" startAt="2"/>
            </a:pPr>
            <a:r>
              <a:rPr lang="en-US" sz="2000" dirty="0" smtClean="0"/>
              <a:t>Je-</a:t>
            </a:r>
            <a:r>
              <a:rPr lang="en-US" sz="2000" dirty="0" err="1" smtClean="0"/>
              <a:t>sus</a:t>
            </a:r>
            <a:r>
              <a:rPr lang="en-US" sz="2000" dirty="0" smtClean="0"/>
              <a:t> loves me! this I know, As He loved so long a-go,</a:t>
            </a:r>
          </a:p>
          <a:p>
            <a:pPr marL="114300" indent="0">
              <a:buNone/>
            </a:pPr>
            <a:r>
              <a:rPr lang="en-US" sz="2000" dirty="0" smtClean="0"/>
              <a:t>        </a:t>
            </a:r>
            <a:r>
              <a:rPr lang="en-US" sz="2000" dirty="0" err="1" smtClean="0"/>
              <a:t>Tak-ing</a:t>
            </a:r>
            <a:r>
              <a:rPr lang="en-US" sz="2000" dirty="0" smtClean="0"/>
              <a:t> children on His knee, say-</a:t>
            </a:r>
            <a:r>
              <a:rPr lang="en-US" sz="2000" dirty="0" err="1" smtClean="0"/>
              <a:t>ing</a:t>
            </a:r>
            <a:r>
              <a:rPr lang="en-US" sz="2000" dirty="0" smtClean="0"/>
              <a:t>, “Let them come to me.”</a:t>
            </a:r>
          </a:p>
          <a:p>
            <a:pPr marL="571500" indent="-457200">
              <a:buAutoNum type="arabicPeriod" startAt="3"/>
            </a:pPr>
            <a:r>
              <a:rPr lang="en-US" sz="2000" dirty="0" smtClean="0"/>
              <a:t>Je-</a:t>
            </a:r>
            <a:r>
              <a:rPr lang="en-US" sz="2000" dirty="0" err="1" smtClean="0"/>
              <a:t>sus</a:t>
            </a:r>
            <a:r>
              <a:rPr lang="en-US" sz="2000" dirty="0" smtClean="0"/>
              <a:t> loves me! He who died Heaven’s gates to o-pen wide.</a:t>
            </a:r>
          </a:p>
          <a:p>
            <a:pPr marL="114300" indent="0">
              <a:buNone/>
            </a:pPr>
            <a:r>
              <a:rPr lang="en-US" sz="2000" dirty="0"/>
              <a:t> </a:t>
            </a:r>
            <a:r>
              <a:rPr lang="en-US" sz="2000" dirty="0" smtClean="0"/>
              <a:t>       He will wash a-way my sin, Let His lit-</a:t>
            </a:r>
            <a:r>
              <a:rPr lang="en-US" sz="2000" dirty="0" err="1" smtClean="0"/>
              <a:t>tle</a:t>
            </a:r>
            <a:r>
              <a:rPr lang="en-US" sz="2000" dirty="0" smtClean="0"/>
              <a:t> child come in.</a:t>
            </a:r>
          </a:p>
          <a:p>
            <a:pPr marL="571500" indent="-457200">
              <a:buAutoNum type="arabicPeriod" startAt="4"/>
            </a:pPr>
            <a:r>
              <a:rPr lang="en-US" sz="2000" dirty="0" smtClean="0"/>
              <a:t>Je-</a:t>
            </a:r>
            <a:r>
              <a:rPr lang="en-US" sz="2000" dirty="0" err="1" smtClean="0"/>
              <a:t>sus</a:t>
            </a:r>
            <a:r>
              <a:rPr lang="en-US" sz="2000" dirty="0" smtClean="0"/>
              <a:t> loves me still to-day, Walk-</a:t>
            </a:r>
            <a:r>
              <a:rPr lang="en-US" sz="2000" dirty="0" err="1" smtClean="0"/>
              <a:t>ing</a:t>
            </a:r>
            <a:r>
              <a:rPr lang="en-US" sz="2000" dirty="0" smtClean="0"/>
              <a:t> with me on my way.</a:t>
            </a:r>
          </a:p>
          <a:p>
            <a:pPr marL="114300" indent="0">
              <a:buNone/>
            </a:pPr>
            <a:r>
              <a:rPr lang="en-US" sz="2000" dirty="0" smtClean="0"/>
              <a:t>        He’s pre-pared a home for me, and some-day His face I’ll see.</a:t>
            </a:r>
            <a:r>
              <a:rPr lang="en-US" sz="2000" dirty="0"/>
              <a:t>	</a:t>
            </a:r>
            <a:endParaRPr lang="en-US" sz="2000" dirty="0" smtClean="0"/>
          </a:p>
          <a:p>
            <a:pPr marL="114300" indent="0">
              <a:buNone/>
            </a:pPr>
            <a:r>
              <a:rPr lang="en-US" sz="2000" dirty="0" smtClean="0"/>
              <a:t>     </a:t>
            </a:r>
            <a:r>
              <a:rPr lang="en-US" sz="2000" dirty="0"/>
              <a:t>		</a:t>
            </a:r>
            <a:r>
              <a:rPr lang="en-US" sz="2000" dirty="0" smtClean="0"/>
              <a:t> </a:t>
            </a:r>
            <a:r>
              <a:rPr lang="en-US" sz="2000" dirty="0"/>
              <a:t>		</a:t>
            </a:r>
            <a:r>
              <a:rPr lang="en-US" sz="2000" dirty="0" smtClean="0"/>
              <a:t> </a:t>
            </a:r>
            <a:r>
              <a:rPr lang="en-US" sz="2000" dirty="0"/>
              <a:t>	</a:t>
            </a:r>
            <a:endParaRPr lang="en-US" sz="2000" dirty="0" smtClean="0"/>
          </a:p>
        </p:txBody>
      </p:sp>
    </p:spTree>
    <p:extLst>
      <p:ext uri="{BB962C8B-B14F-4D97-AF65-F5344CB8AC3E}">
        <p14:creationId xmlns:p14="http://schemas.microsoft.com/office/powerpoint/2010/main" val="1734433348"/>
      </p:ext>
    </p:extLst>
  </p:cSld>
  <p:clrMapOvr>
    <a:masterClrMapping/>
  </p:clrMapOvr>
  <p:transition spd="slow">
    <p:push dir="u"/>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sz="3000" b="1" dirty="0"/>
              <a:t>Family </a:t>
            </a:r>
            <a:r>
              <a:rPr lang="en-US" sz="3000" b="1" dirty="0" smtClean="0"/>
              <a:t>worship  </a:t>
            </a:r>
            <a:r>
              <a:rPr lang="en-US" sz="3000" b="1" dirty="0"/>
              <a:t>time has </a:t>
            </a:r>
            <a:r>
              <a:rPr lang="en-US" sz="3000" b="1" dirty="0" smtClean="0"/>
              <a:t> 5  </a:t>
            </a:r>
            <a:r>
              <a:rPr lang="en-US" sz="3000" b="1" dirty="0"/>
              <a:t>suggested components:</a:t>
            </a:r>
            <a:r>
              <a:rPr lang="en-US" sz="3000" dirty="0"/>
              <a:t/>
            </a:r>
            <a:br>
              <a:rPr lang="en-US" sz="3000" dirty="0"/>
            </a:br>
            <a:r>
              <a:rPr lang="en-US" sz="3000" b="1" dirty="0"/>
              <a:t> </a:t>
            </a:r>
            <a:endParaRPr lang="en-US" sz="3000" dirty="0"/>
          </a:p>
        </p:txBody>
      </p:sp>
      <p:sp>
        <p:nvSpPr>
          <p:cNvPr id="3" name="Content Placeholder 2"/>
          <p:cNvSpPr>
            <a:spLocks noGrp="1"/>
          </p:cNvSpPr>
          <p:nvPr>
            <p:ph idx="1"/>
          </p:nvPr>
        </p:nvSpPr>
        <p:spPr>
          <a:xfrm>
            <a:off x="457200" y="1066800"/>
            <a:ext cx="7620000" cy="5334000"/>
          </a:xfrm>
        </p:spPr>
        <p:txBody>
          <a:bodyPr>
            <a:normAutofit fontScale="85000" lnSpcReduction="20000"/>
          </a:bodyPr>
          <a:lstStyle/>
          <a:p>
            <a:pPr marL="571500" lvl="0" indent="-457200">
              <a:buFont typeface="+mj-lt"/>
              <a:buAutoNum type="arabicPeriod"/>
            </a:pPr>
            <a:r>
              <a:rPr lang="en-US" sz="2600" b="1" u="sng" dirty="0"/>
              <a:t>Activity</a:t>
            </a:r>
            <a:r>
              <a:rPr lang="en-US" sz="2600" b="1" dirty="0"/>
              <a:t> -</a:t>
            </a:r>
            <a:r>
              <a:rPr lang="en-US" sz="2600" b="1" dirty="0" smtClean="0"/>
              <a:t> </a:t>
            </a:r>
            <a:r>
              <a:rPr lang="en-US" sz="2600" b="1" dirty="0"/>
              <a:t>Start with something fun! This activity from crafts to games, to object Bible lesson. (based on time limit or can skip activity)</a:t>
            </a:r>
            <a:endParaRPr lang="en-US" sz="2600" dirty="0"/>
          </a:p>
          <a:p>
            <a:pPr marL="571500" lvl="0" indent="-457200">
              <a:buFont typeface="+mj-lt"/>
              <a:buAutoNum type="arabicPeriod"/>
            </a:pPr>
            <a:r>
              <a:rPr lang="en-US" sz="2600" b="1" u="sng" dirty="0"/>
              <a:t>Singing</a:t>
            </a:r>
            <a:r>
              <a:rPr lang="en-US" sz="2600" b="1" dirty="0"/>
              <a:t> </a:t>
            </a:r>
            <a:r>
              <a:rPr lang="en-US" sz="2600" b="1" dirty="0" smtClean="0"/>
              <a:t>- </a:t>
            </a:r>
            <a:r>
              <a:rPr lang="en-US" sz="2600" b="1" dirty="0"/>
              <a:t>One of the ways that God invites us to worship him by singing.</a:t>
            </a:r>
            <a:endParaRPr lang="en-US" sz="2600" dirty="0"/>
          </a:p>
          <a:p>
            <a:pPr marL="571500" lvl="0" indent="-457200">
              <a:buFont typeface="+mj-lt"/>
              <a:buAutoNum type="arabicPeriod"/>
            </a:pPr>
            <a:r>
              <a:rPr lang="en-US" sz="2600" b="1" u="sng" dirty="0"/>
              <a:t>Bible reading</a:t>
            </a:r>
            <a:r>
              <a:rPr lang="en-US" sz="2600" b="1" dirty="0"/>
              <a:t> </a:t>
            </a:r>
            <a:r>
              <a:rPr lang="en-US" sz="2600" b="1" dirty="0" smtClean="0"/>
              <a:t>- </a:t>
            </a:r>
            <a:r>
              <a:rPr lang="en-US" sz="2600" b="1" dirty="0"/>
              <a:t>This is the most important part of family worship. Because God uses his word to transform us.</a:t>
            </a:r>
            <a:endParaRPr lang="en-US" sz="2600" dirty="0"/>
          </a:p>
          <a:p>
            <a:pPr marL="571500" lvl="0" indent="-457200">
              <a:buFont typeface="+mj-lt"/>
              <a:buAutoNum type="arabicPeriod"/>
            </a:pPr>
            <a:r>
              <a:rPr lang="en-US" sz="2600" b="1" u="sng" dirty="0"/>
              <a:t>Talk about it</a:t>
            </a:r>
            <a:r>
              <a:rPr lang="en-US" sz="2600" b="1" dirty="0"/>
              <a:t> </a:t>
            </a:r>
            <a:r>
              <a:rPr lang="en-US" sz="2600" b="1" dirty="0" smtClean="0"/>
              <a:t>- </a:t>
            </a:r>
            <a:r>
              <a:rPr lang="en-US" sz="2600" b="1" dirty="0"/>
              <a:t>Through Bible reading, we will find some questions that will help our family dig into the truth of God and apply it.</a:t>
            </a:r>
            <a:endParaRPr lang="en-US" sz="2600" dirty="0"/>
          </a:p>
          <a:p>
            <a:pPr marL="571500" lvl="0" indent="-457200">
              <a:buFont typeface="+mj-lt"/>
              <a:buAutoNum type="arabicPeriod"/>
            </a:pPr>
            <a:r>
              <a:rPr lang="en-US" sz="2600" b="1" u="sng" dirty="0"/>
              <a:t>Prayer</a:t>
            </a:r>
            <a:r>
              <a:rPr lang="en-US" sz="2600" b="1" dirty="0"/>
              <a:t> - End family worship with united prayer. One way to pray together is to use the ACTS model.</a:t>
            </a:r>
            <a:endParaRPr lang="en-US" sz="2600" dirty="0"/>
          </a:p>
          <a:p>
            <a:pPr marL="114300" indent="0">
              <a:buNone/>
            </a:pPr>
            <a:endParaRPr lang="en-US" dirty="0"/>
          </a:p>
          <a:p>
            <a:pPr marL="114300" indent="0">
              <a:buNone/>
            </a:pPr>
            <a:r>
              <a:rPr lang="en-US" b="1" dirty="0"/>
              <a:t>A= Adoration, telling God how wonderful he is!</a:t>
            </a:r>
            <a:endParaRPr lang="en-US" dirty="0"/>
          </a:p>
          <a:p>
            <a:pPr marL="114300" indent="0">
              <a:buNone/>
            </a:pPr>
            <a:r>
              <a:rPr lang="en-US" b="1" dirty="0"/>
              <a:t>C= Confession, admitting our sins before God</a:t>
            </a:r>
            <a:endParaRPr lang="en-US" dirty="0"/>
          </a:p>
          <a:p>
            <a:pPr marL="114300" indent="0">
              <a:buNone/>
            </a:pPr>
            <a:r>
              <a:rPr lang="en-US" b="1" dirty="0"/>
              <a:t>T= Thanksgiving, showing our gratitude to God</a:t>
            </a:r>
            <a:endParaRPr lang="en-US" dirty="0"/>
          </a:p>
          <a:p>
            <a:pPr marL="114300" indent="0">
              <a:buNone/>
            </a:pPr>
            <a:r>
              <a:rPr lang="en-US" b="1" dirty="0"/>
              <a:t>S= Supplication, asking God for things we need</a:t>
            </a:r>
            <a:endParaRPr lang="en-US" dirty="0"/>
          </a:p>
          <a:p>
            <a:pPr marL="114300" indent="0">
              <a:buNone/>
            </a:pPr>
            <a:r>
              <a:rPr lang="en-US" b="1" dirty="0"/>
              <a:t> </a:t>
            </a:r>
            <a:endParaRPr lang="en-US" dirty="0"/>
          </a:p>
          <a:p>
            <a:pPr marL="114300" indent="0">
              <a:buNone/>
            </a:pPr>
            <a:endParaRPr lang="en-US" dirty="0"/>
          </a:p>
        </p:txBody>
      </p:sp>
    </p:spTree>
    <p:extLst>
      <p:ext uri="{BB962C8B-B14F-4D97-AF65-F5344CB8AC3E}">
        <p14:creationId xmlns:p14="http://schemas.microsoft.com/office/powerpoint/2010/main" val="343214619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dirty="0"/>
              <a:t>What else </a:t>
            </a:r>
            <a:r>
              <a:rPr lang="en-US" b="1" dirty="0" smtClean="0"/>
              <a:t>can we </a:t>
            </a:r>
            <a:r>
              <a:rPr lang="en-US" b="1" dirty="0"/>
              <a:t>do?</a:t>
            </a:r>
            <a:r>
              <a:rPr lang="en-US" dirty="0"/>
              <a:t/>
            </a:r>
            <a:br>
              <a:rPr lang="en-US" dirty="0"/>
            </a:br>
            <a:endParaRPr lang="en-US" dirty="0"/>
          </a:p>
        </p:txBody>
      </p:sp>
      <p:sp>
        <p:nvSpPr>
          <p:cNvPr id="3" name="Content Placeholder 2"/>
          <p:cNvSpPr>
            <a:spLocks noGrp="1"/>
          </p:cNvSpPr>
          <p:nvPr>
            <p:ph idx="1"/>
          </p:nvPr>
        </p:nvSpPr>
        <p:spPr>
          <a:xfrm>
            <a:off x="457200" y="838200"/>
            <a:ext cx="7620000" cy="5562600"/>
          </a:xfrm>
        </p:spPr>
        <p:txBody>
          <a:bodyPr>
            <a:noAutofit/>
          </a:bodyPr>
          <a:lstStyle/>
          <a:p>
            <a:pPr marL="571500" lvl="0" indent="-457200">
              <a:buFont typeface="+mj-lt"/>
              <a:buAutoNum type="arabicPeriod"/>
            </a:pPr>
            <a:r>
              <a:rPr lang="en-US" sz="1600" b="1" dirty="0">
                <a:cs typeface="Arabic Typesetting" panose="03020402040406030203" pitchFamily="66" charset="-78"/>
              </a:rPr>
              <a:t>Catechism study – questions and answers</a:t>
            </a:r>
            <a:endParaRPr lang="en-US" sz="1600" dirty="0">
              <a:cs typeface="Arabic Typesetting" panose="03020402040406030203" pitchFamily="66" charset="-78"/>
            </a:endParaRPr>
          </a:p>
          <a:p>
            <a:pPr marL="571500" lvl="0" indent="-457200">
              <a:buFont typeface="+mj-lt"/>
              <a:buAutoNum type="arabicPeriod"/>
            </a:pPr>
            <a:r>
              <a:rPr lang="en-US" sz="1600" b="1" dirty="0">
                <a:cs typeface="Arabic Typesetting" panose="03020402040406030203" pitchFamily="66" charset="-78"/>
              </a:rPr>
              <a:t>Bible verse memorization</a:t>
            </a:r>
            <a:endParaRPr lang="en-US" sz="1600" dirty="0">
              <a:cs typeface="Arabic Typesetting" panose="03020402040406030203" pitchFamily="66" charset="-78"/>
            </a:endParaRPr>
          </a:p>
          <a:p>
            <a:pPr marL="571500" lvl="0" indent="-457200">
              <a:buFont typeface="+mj-lt"/>
              <a:buAutoNum type="arabicPeriod"/>
            </a:pPr>
            <a:r>
              <a:rPr lang="en-US" sz="1600" b="1" dirty="0">
                <a:cs typeface="Arabic Typesetting" panose="03020402040406030203" pitchFamily="66" charset="-78"/>
              </a:rPr>
              <a:t>Singing spiritual songs</a:t>
            </a:r>
            <a:endParaRPr lang="en-US" sz="1600" dirty="0">
              <a:cs typeface="Arabic Typesetting" panose="03020402040406030203" pitchFamily="66" charset="-78"/>
            </a:endParaRPr>
          </a:p>
          <a:p>
            <a:pPr marL="571500" lvl="0" indent="-457200">
              <a:buFont typeface="+mj-lt"/>
              <a:buAutoNum type="arabicPeriod"/>
            </a:pPr>
            <a:r>
              <a:rPr lang="en-US" sz="1600" b="1" dirty="0">
                <a:cs typeface="Arabic Typesetting" panose="03020402040406030203" pitchFamily="66" charset="-78"/>
              </a:rPr>
              <a:t>Sharing prayer topics</a:t>
            </a:r>
            <a:endParaRPr lang="en-US" sz="1600" dirty="0">
              <a:cs typeface="Arabic Typesetting" panose="03020402040406030203" pitchFamily="66" charset="-78"/>
            </a:endParaRPr>
          </a:p>
          <a:p>
            <a:pPr marL="571500" lvl="0" indent="-457200">
              <a:buFont typeface="+mj-lt"/>
              <a:buAutoNum type="arabicPeriod"/>
            </a:pPr>
            <a:r>
              <a:rPr lang="en-US" sz="1600" b="1" dirty="0">
                <a:cs typeface="Arabic Typesetting" panose="03020402040406030203" pitchFamily="66" charset="-78"/>
              </a:rPr>
              <a:t>Writing Bible testimony</a:t>
            </a:r>
            <a:endParaRPr lang="en-US" sz="1600" dirty="0">
              <a:cs typeface="Arabic Typesetting" panose="03020402040406030203" pitchFamily="66" charset="-78"/>
            </a:endParaRPr>
          </a:p>
          <a:p>
            <a:pPr marL="571500" lvl="0" indent="-457200">
              <a:buFont typeface="+mj-lt"/>
              <a:buAutoNum type="arabicPeriod"/>
            </a:pPr>
            <a:r>
              <a:rPr lang="en-US" sz="1600" b="1" dirty="0">
                <a:cs typeface="Arabic Typesetting" panose="03020402040406030203" pitchFamily="66" charset="-78"/>
              </a:rPr>
              <a:t>Reading spiritual books</a:t>
            </a:r>
            <a:endParaRPr lang="en-US" sz="1600" dirty="0">
              <a:cs typeface="Arabic Typesetting" panose="03020402040406030203" pitchFamily="66" charset="-78"/>
            </a:endParaRPr>
          </a:p>
          <a:p>
            <a:pPr marL="571500" lvl="0" indent="-457200">
              <a:buFont typeface="+mj-lt"/>
              <a:buAutoNum type="arabicPeriod"/>
            </a:pPr>
            <a:r>
              <a:rPr lang="en-US" sz="1600" b="1" dirty="0">
                <a:cs typeface="Arabic Typesetting" panose="03020402040406030203" pitchFamily="66" charset="-78"/>
              </a:rPr>
              <a:t>Watching influential movies</a:t>
            </a:r>
            <a:endParaRPr lang="en-US" sz="1600" dirty="0">
              <a:cs typeface="Arabic Typesetting" panose="03020402040406030203" pitchFamily="66" charset="-78"/>
            </a:endParaRPr>
          </a:p>
          <a:p>
            <a:pPr marL="571500" lvl="0" indent="-457200">
              <a:buFont typeface="+mj-lt"/>
              <a:buAutoNum type="arabicPeriod"/>
            </a:pPr>
            <a:r>
              <a:rPr lang="en-US" sz="1600" b="1" dirty="0">
                <a:cs typeface="Arabic Typesetting" panose="03020402040406030203" pitchFamily="66" charset="-78"/>
              </a:rPr>
              <a:t>Participating in God’s works(serving worship service, writing letters, visiting campuses, trip to ministry and Bible related places, and so on)</a:t>
            </a:r>
            <a:endParaRPr lang="en-US" sz="1600" dirty="0">
              <a:cs typeface="Arabic Typesetting" panose="03020402040406030203" pitchFamily="66" charset="-78"/>
            </a:endParaRPr>
          </a:p>
          <a:p>
            <a:pPr marL="114300" indent="0">
              <a:buNone/>
            </a:pPr>
            <a:endParaRPr lang="en-US" sz="1500" b="1" dirty="0"/>
          </a:p>
          <a:p>
            <a:pPr marL="114300" lvl="0" indent="0">
              <a:buNone/>
            </a:pPr>
            <a:r>
              <a:rPr lang="en-US" sz="3000" b="1" dirty="0">
                <a:solidFill>
                  <a:schemeClr val="tx2"/>
                </a:solidFill>
              </a:rPr>
              <a:t>Conclusion:</a:t>
            </a:r>
          </a:p>
          <a:p>
            <a:pPr marL="114300" indent="0">
              <a:buNone/>
            </a:pPr>
            <a:r>
              <a:rPr lang="en-US" sz="1600" b="1" dirty="0"/>
              <a:t> </a:t>
            </a:r>
            <a:endParaRPr lang="en-US" sz="1600" dirty="0"/>
          </a:p>
          <a:p>
            <a:pPr marL="571500" lvl="0" indent="-457200">
              <a:buFont typeface="+mj-lt"/>
              <a:buAutoNum type="arabicPeriod"/>
            </a:pPr>
            <a:r>
              <a:rPr lang="en-US" sz="1600" b="1" dirty="0"/>
              <a:t>Who </a:t>
            </a:r>
            <a:r>
              <a:rPr lang="en-US" sz="1600" b="1" dirty="0" smtClean="0"/>
              <a:t>can God call </a:t>
            </a:r>
            <a:r>
              <a:rPr lang="en-US" sz="1600" b="1" dirty="0"/>
              <a:t>to evangelize and disciple our children?</a:t>
            </a:r>
            <a:endParaRPr lang="en-US" sz="1600" dirty="0"/>
          </a:p>
          <a:p>
            <a:pPr marL="571500" indent="-457200">
              <a:buFont typeface="+mj-lt"/>
              <a:buAutoNum type="arabicPeriod"/>
            </a:pPr>
            <a:endParaRPr lang="en-US" sz="1600" dirty="0"/>
          </a:p>
          <a:p>
            <a:pPr marL="571500" lvl="0" indent="-457200">
              <a:buFont typeface="+mj-lt"/>
              <a:buAutoNum type="arabicPeriod"/>
            </a:pPr>
            <a:r>
              <a:rPr lang="en-US" sz="1600" b="1" dirty="0"/>
              <a:t>How </a:t>
            </a:r>
            <a:r>
              <a:rPr lang="en-US" sz="1600" b="1" dirty="0" smtClean="0"/>
              <a:t>can </a:t>
            </a:r>
            <a:r>
              <a:rPr lang="en-US" sz="1600" b="1" dirty="0"/>
              <a:t>parents to do </a:t>
            </a:r>
            <a:r>
              <a:rPr lang="en-US" sz="1600" b="1" dirty="0" smtClean="0"/>
              <a:t>this? </a:t>
            </a:r>
          </a:p>
          <a:p>
            <a:pPr marL="114300" lvl="0" indent="0">
              <a:buNone/>
            </a:pPr>
            <a:endParaRPr lang="en-US" sz="1600" dirty="0"/>
          </a:p>
          <a:p>
            <a:pPr marL="114300" indent="0">
              <a:buNone/>
            </a:pPr>
            <a:r>
              <a:rPr lang="en-US" sz="1600" b="1" dirty="0" smtClean="0"/>
              <a:t>One </a:t>
            </a:r>
            <a:r>
              <a:rPr lang="en-US" sz="1600" b="1" dirty="0"/>
              <a:t>word: </a:t>
            </a:r>
            <a:endParaRPr lang="en-US" sz="1600" dirty="0"/>
          </a:p>
          <a:p>
            <a:pPr marL="114300" indent="0">
              <a:buNone/>
            </a:pPr>
            <a:r>
              <a:rPr lang="en-US" sz="1600" b="1" dirty="0"/>
              <a:t> </a:t>
            </a:r>
            <a:endParaRPr lang="en-US" sz="1600" dirty="0"/>
          </a:p>
          <a:p>
            <a:pPr marL="114300" indent="0">
              <a:buNone/>
            </a:pPr>
            <a:r>
              <a:rPr lang="en-US" sz="1600" b="1" dirty="0"/>
              <a:t>Strong church does not make strong families, but strong families make a strong church.</a:t>
            </a:r>
            <a:endParaRPr lang="en-US" sz="1600" dirty="0"/>
          </a:p>
          <a:p>
            <a:pPr marL="114300" indent="0">
              <a:buNone/>
            </a:pPr>
            <a:r>
              <a:rPr lang="en-US" sz="1600" b="1" dirty="0"/>
              <a:t> </a:t>
            </a:r>
            <a:endParaRPr lang="en-US" sz="1600" dirty="0"/>
          </a:p>
          <a:p>
            <a:pPr marL="114300" indent="0">
              <a:buNone/>
            </a:pPr>
            <a:r>
              <a:rPr lang="en-US" sz="1600" b="1" dirty="0"/>
              <a:t> </a:t>
            </a:r>
            <a:endParaRPr lang="en-US" sz="1600" dirty="0"/>
          </a:p>
          <a:p>
            <a:pPr marL="114300" indent="0">
              <a:buNone/>
            </a:pPr>
            <a:endParaRPr lang="en-US" sz="1600" dirty="0"/>
          </a:p>
          <a:p>
            <a:pPr marL="114300" indent="0">
              <a:buNone/>
            </a:pPr>
            <a:endParaRPr lang="en-US" sz="1600" dirty="0"/>
          </a:p>
        </p:txBody>
      </p:sp>
    </p:spTree>
    <p:extLst>
      <p:ext uri="{BB962C8B-B14F-4D97-AF65-F5344CB8AC3E}">
        <p14:creationId xmlns:p14="http://schemas.microsoft.com/office/powerpoint/2010/main" val="264876347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anim calcmode="lin" valueType="num">
                                      <p:cBhvr additive="base">
                                        <p:cTn id="6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1" end="11"/>
                                            </p:txEl>
                                          </p:spTgt>
                                        </p:tgtEl>
                                        <p:attrNameLst>
                                          <p:attrName>style.visibility</p:attrName>
                                        </p:attrNameLst>
                                      </p:cBhvr>
                                      <p:to>
                                        <p:strVal val="visible"/>
                                      </p:to>
                                    </p:set>
                                    <p:anim calcmode="lin" valueType="num">
                                      <p:cBhvr additive="base">
                                        <p:cTn id="6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3" end="13"/>
                                            </p:txEl>
                                          </p:spTgt>
                                        </p:tgtEl>
                                        <p:attrNameLst>
                                          <p:attrName>style.visibility</p:attrName>
                                        </p:attrNameLst>
                                      </p:cBhvr>
                                      <p:to>
                                        <p:strVal val="visible"/>
                                      </p:to>
                                    </p:set>
                                    <p:anim calcmode="lin" valueType="num">
                                      <p:cBhvr additive="base">
                                        <p:cTn id="73"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5" end="15"/>
                                            </p:txEl>
                                          </p:spTgt>
                                        </p:tgtEl>
                                        <p:attrNameLst>
                                          <p:attrName>style.visibility</p:attrName>
                                        </p:attrNameLst>
                                      </p:cBhvr>
                                      <p:to>
                                        <p:strVal val="visible"/>
                                      </p:to>
                                    </p:set>
                                    <p:anim calcmode="lin" valueType="num">
                                      <p:cBhvr additive="base">
                                        <p:cTn id="79" dur="500" fill="hold"/>
                                        <p:tgtEl>
                                          <p:spTgt spid="3">
                                            <p:txEl>
                                              <p:pRg st="15" end="15"/>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5" end="15"/>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6" end="16"/>
                                            </p:txEl>
                                          </p:spTgt>
                                        </p:tgtEl>
                                        <p:attrNameLst>
                                          <p:attrName>style.visibility</p:attrName>
                                        </p:attrNameLst>
                                      </p:cBhvr>
                                      <p:to>
                                        <p:strVal val="visible"/>
                                      </p:to>
                                    </p:set>
                                    <p:anim calcmode="lin" valueType="num">
                                      <p:cBhvr additive="base">
                                        <p:cTn id="85" dur="500" fill="hold"/>
                                        <p:tgtEl>
                                          <p:spTgt spid="3">
                                            <p:txEl>
                                              <p:pRg st="16" end="16"/>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6" end="16"/>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3">
                                            <p:txEl>
                                              <p:pRg st="17" end="17"/>
                                            </p:txEl>
                                          </p:spTgt>
                                        </p:tgtEl>
                                        <p:attrNameLst>
                                          <p:attrName>style.visibility</p:attrName>
                                        </p:attrNameLst>
                                      </p:cBhvr>
                                      <p:to>
                                        <p:strVal val="visible"/>
                                      </p:to>
                                    </p:set>
                                    <p:anim calcmode="lin" valueType="num">
                                      <p:cBhvr additive="base">
                                        <p:cTn id="91" dur="500" fill="hold"/>
                                        <p:tgtEl>
                                          <p:spTgt spid="3">
                                            <p:txEl>
                                              <p:pRg st="17" end="17"/>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3">
                                            <p:txEl>
                                              <p:pRg st="17" end="17"/>
                                            </p:txEl>
                                          </p:spTgt>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3">
                                            <p:txEl>
                                              <p:pRg st="18" end="18"/>
                                            </p:txEl>
                                          </p:spTgt>
                                        </p:tgtEl>
                                        <p:attrNameLst>
                                          <p:attrName>style.visibility</p:attrName>
                                        </p:attrNameLst>
                                      </p:cBhvr>
                                      <p:to>
                                        <p:strVal val="visible"/>
                                      </p:to>
                                    </p:set>
                                    <p:anim calcmode="lin" valueType="num">
                                      <p:cBhvr additive="base">
                                        <p:cTn id="97" dur="500" fill="hold"/>
                                        <p:tgtEl>
                                          <p:spTgt spid="3">
                                            <p:txEl>
                                              <p:pRg st="18" end="18"/>
                                            </p:txEl>
                                          </p:spTgt>
                                        </p:tgtEl>
                                        <p:attrNameLst>
                                          <p:attrName>ppt_x</p:attrName>
                                        </p:attrNameLst>
                                      </p:cBhvr>
                                      <p:tavLst>
                                        <p:tav tm="0">
                                          <p:val>
                                            <p:strVal val="#ppt_x"/>
                                          </p:val>
                                        </p:tav>
                                        <p:tav tm="100000">
                                          <p:val>
                                            <p:strVal val="#ppt_x"/>
                                          </p:val>
                                        </p:tav>
                                      </p:tavLst>
                                    </p:anim>
                                    <p:anim calcmode="lin" valueType="num">
                                      <p:cBhvr additive="base">
                                        <p:cTn id="98" dur="500" fill="hold"/>
                                        <p:tgtEl>
                                          <p:spTgt spid="3">
                                            <p:txEl>
                                              <p:pRg st="18" end="18"/>
                                            </p:txEl>
                                          </p:spTgt>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3">
                                            <p:txEl>
                                              <p:pRg st="19" end="19"/>
                                            </p:txEl>
                                          </p:spTgt>
                                        </p:tgtEl>
                                        <p:attrNameLst>
                                          <p:attrName>style.visibility</p:attrName>
                                        </p:attrNameLst>
                                      </p:cBhvr>
                                      <p:to>
                                        <p:strVal val="visible"/>
                                      </p:to>
                                    </p:set>
                                    <p:anim calcmode="lin" valueType="num">
                                      <p:cBhvr additive="base">
                                        <p:cTn id="103" dur="500" fill="hold"/>
                                        <p:tgtEl>
                                          <p:spTgt spid="3">
                                            <p:txEl>
                                              <p:pRg st="19" end="19"/>
                                            </p:txEl>
                                          </p:spTgt>
                                        </p:tgtEl>
                                        <p:attrNameLst>
                                          <p:attrName>ppt_x</p:attrName>
                                        </p:attrNameLst>
                                      </p:cBhvr>
                                      <p:tavLst>
                                        <p:tav tm="0">
                                          <p:val>
                                            <p:strVal val="#ppt_x"/>
                                          </p:val>
                                        </p:tav>
                                        <p:tav tm="100000">
                                          <p:val>
                                            <p:strVal val="#ppt_x"/>
                                          </p:val>
                                        </p:tav>
                                      </p:tavLst>
                                    </p:anim>
                                    <p:anim calcmode="lin" valueType="num">
                                      <p:cBhvr additive="base">
                                        <p:cTn id="104" dur="500" fill="hold"/>
                                        <p:tgtEl>
                                          <p:spTgt spid="3">
                                            <p:txEl>
                                              <p:pRg st="19" end="1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7620000" cy="1143000"/>
          </a:xfrm>
        </p:spPr>
        <p:txBody>
          <a:bodyPr/>
          <a:lstStyle/>
          <a:p>
            <a:r>
              <a:rPr lang="en-US" sz="2500" b="1" dirty="0" smtClean="0"/>
              <a:t>Overview</a:t>
            </a:r>
            <a:r>
              <a:rPr lang="en-US" sz="2500" dirty="0" smtClean="0"/>
              <a:t/>
            </a:r>
            <a:br>
              <a:rPr lang="en-US" sz="2500" dirty="0" smtClean="0"/>
            </a:br>
            <a:endParaRPr lang="en-US" sz="2500" dirty="0"/>
          </a:p>
        </p:txBody>
      </p:sp>
      <p:sp>
        <p:nvSpPr>
          <p:cNvPr id="3" name="Content Placeholder 2"/>
          <p:cNvSpPr>
            <a:spLocks noGrp="1"/>
          </p:cNvSpPr>
          <p:nvPr>
            <p:ph idx="1"/>
          </p:nvPr>
        </p:nvSpPr>
        <p:spPr>
          <a:xfrm>
            <a:off x="457200" y="838200"/>
            <a:ext cx="7620000" cy="5943600"/>
          </a:xfrm>
        </p:spPr>
        <p:txBody>
          <a:bodyPr>
            <a:noAutofit/>
          </a:bodyPr>
          <a:lstStyle/>
          <a:p>
            <a:pPr marL="571500" lvl="0" indent="-457200">
              <a:buFont typeface="+mj-lt"/>
              <a:buAutoNum type="arabicPeriod"/>
            </a:pPr>
            <a:r>
              <a:rPr lang="en-US" sz="2100" b="1" dirty="0"/>
              <a:t>God wants to expand your vision for your family. He wants to inspire and refresh your heart for the things that matter most.</a:t>
            </a:r>
            <a:endParaRPr lang="en-US" sz="2100" dirty="0"/>
          </a:p>
          <a:p>
            <a:pPr marL="571500" indent="-457200">
              <a:buFont typeface="+mj-lt"/>
              <a:buAutoNum type="arabicPeriod"/>
            </a:pPr>
            <a:endParaRPr lang="en-US" sz="2100" dirty="0"/>
          </a:p>
          <a:p>
            <a:pPr marL="571500" lvl="0" indent="-457200">
              <a:buFont typeface="+mj-lt"/>
              <a:buAutoNum type="arabicPeriod"/>
            </a:pPr>
            <a:r>
              <a:rPr lang="en-US" sz="2100" b="1" dirty="0"/>
              <a:t>This journey is going to take us to the Bible. The Bible is divinely inspired book, and in it God reveals to us his grand vision and purpose for our lives and families.</a:t>
            </a:r>
            <a:endParaRPr lang="en-US" sz="2100" dirty="0"/>
          </a:p>
          <a:p>
            <a:pPr marL="571500" indent="-457200">
              <a:buFont typeface="+mj-lt"/>
              <a:buAutoNum type="arabicPeriod"/>
            </a:pPr>
            <a:endParaRPr lang="en-US" sz="2100" dirty="0"/>
          </a:p>
          <a:p>
            <a:pPr marL="571500" lvl="0" indent="-457200">
              <a:buFont typeface="+mj-lt"/>
              <a:buAutoNum type="arabicPeriod"/>
            </a:pPr>
            <a:r>
              <a:rPr lang="en-US" sz="2100" b="1" dirty="0"/>
              <a:t>Everyone’s family is different, but God’s purpose for every family is the same. No matter what kind of family you came from, or what kind of family you are in right now, God has chosen to put you together for a reason.</a:t>
            </a:r>
            <a:endParaRPr lang="en-US" sz="2100" dirty="0"/>
          </a:p>
          <a:p>
            <a:pPr marL="571500" indent="-457200">
              <a:buFont typeface="+mj-lt"/>
              <a:buAutoNum type="arabicPeriod"/>
            </a:pPr>
            <a:endParaRPr lang="en-US" sz="2100" dirty="0"/>
          </a:p>
          <a:p>
            <a:pPr marL="571500" lvl="0" indent="-457200">
              <a:buFont typeface="+mj-lt"/>
              <a:buAutoNum type="arabicPeriod"/>
            </a:pPr>
            <a:r>
              <a:rPr lang="en-US" sz="2100" b="1" dirty="0"/>
              <a:t>The world needs more disciples who love Jesus more than anything else, and who will bring his love and compassion to everyone they meet. When we raise up the next generation to live for him, we do our part to fill the earth with witnesses of God’s glory and grace.</a:t>
            </a:r>
            <a:endParaRPr lang="en-US" sz="2100" dirty="0"/>
          </a:p>
          <a:p>
            <a:pPr marL="114300" indent="0">
              <a:buNone/>
            </a:pPr>
            <a:endParaRPr lang="en-US" sz="2000" dirty="0"/>
          </a:p>
        </p:txBody>
      </p:sp>
    </p:spTree>
    <p:extLst>
      <p:ext uri="{BB962C8B-B14F-4D97-AF65-F5344CB8AC3E}">
        <p14:creationId xmlns:p14="http://schemas.microsoft.com/office/powerpoint/2010/main" val="416205485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620000" cy="1143000"/>
          </a:xfrm>
        </p:spPr>
        <p:txBody>
          <a:bodyPr/>
          <a:lstStyle/>
          <a:p>
            <a:pPr lvl="0"/>
            <a:r>
              <a:rPr lang="en-US" sz="3000" b="1" dirty="0"/>
              <a:t>Which one of the following would you </a:t>
            </a:r>
            <a:r>
              <a:rPr lang="en-US" sz="3000" b="1" dirty="0" smtClean="0"/>
              <a:t>as a </a:t>
            </a:r>
            <a:r>
              <a:rPr lang="en-US" sz="3000" b="1" dirty="0"/>
              <a:t>parent want most for your children?</a:t>
            </a:r>
            <a:r>
              <a:rPr lang="en-US" sz="3000" dirty="0"/>
              <a:t/>
            </a:r>
            <a:br>
              <a:rPr lang="en-US" sz="3000" dirty="0"/>
            </a:br>
            <a:endParaRPr lang="en-US" sz="3000" dirty="0"/>
          </a:p>
        </p:txBody>
      </p:sp>
      <p:sp>
        <p:nvSpPr>
          <p:cNvPr id="3" name="Content Placeholder 2"/>
          <p:cNvSpPr>
            <a:spLocks noGrp="1"/>
          </p:cNvSpPr>
          <p:nvPr>
            <p:ph idx="1"/>
          </p:nvPr>
        </p:nvSpPr>
        <p:spPr>
          <a:xfrm>
            <a:off x="381000" y="1752600"/>
            <a:ext cx="7620000" cy="4800600"/>
          </a:xfrm>
        </p:spPr>
        <p:txBody>
          <a:bodyPr>
            <a:normAutofit fontScale="92500" lnSpcReduction="20000"/>
          </a:bodyPr>
          <a:lstStyle/>
          <a:p>
            <a:pPr marL="571500" lvl="0" indent="-457200">
              <a:buFont typeface="+mj-lt"/>
              <a:buAutoNum type="alphaUcPeriod"/>
            </a:pPr>
            <a:r>
              <a:rPr lang="en-US" sz="2700" b="1" dirty="0"/>
              <a:t>T</a:t>
            </a:r>
            <a:r>
              <a:rPr lang="en-US" sz="2700" b="1" dirty="0" smtClean="0"/>
              <a:t>o </a:t>
            </a:r>
            <a:r>
              <a:rPr lang="en-US" sz="2700" b="1" dirty="0"/>
              <a:t>be successful academically.</a:t>
            </a:r>
            <a:endParaRPr lang="en-US" sz="2700" dirty="0"/>
          </a:p>
          <a:p>
            <a:pPr marL="571500" lvl="0" indent="-457200">
              <a:buFont typeface="+mj-lt"/>
              <a:buAutoNum type="alphaUcPeriod"/>
            </a:pPr>
            <a:r>
              <a:rPr lang="en-US" sz="2700" b="1" dirty="0" smtClean="0"/>
              <a:t>To </a:t>
            </a:r>
            <a:r>
              <a:rPr lang="en-US" sz="2700" b="1" dirty="0"/>
              <a:t>be successful athletically.</a:t>
            </a:r>
            <a:endParaRPr lang="en-US" sz="2700" dirty="0"/>
          </a:p>
          <a:p>
            <a:pPr marL="571500" lvl="0" indent="-457200">
              <a:buFont typeface="+mj-lt"/>
              <a:buAutoNum type="alphaUcPeriod"/>
            </a:pPr>
            <a:r>
              <a:rPr lang="en-US" sz="2700" b="1" dirty="0" smtClean="0"/>
              <a:t>To </a:t>
            </a:r>
            <a:r>
              <a:rPr lang="en-US" sz="2700" b="1" dirty="0"/>
              <a:t>be successful socially.</a:t>
            </a:r>
            <a:endParaRPr lang="en-US" sz="2700" dirty="0"/>
          </a:p>
          <a:p>
            <a:pPr marL="571500" lvl="0" indent="-457200">
              <a:buFont typeface="+mj-lt"/>
              <a:buAutoNum type="alphaUcPeriod"/>
            </a:pPr>
            <a:r>
              <a:rPr lang="en-US" sz="2700" b="1" dirty="0" smtClean="0"/>
              <a:t>To </a:t>
            </a:r>
            <a:r>
              <a:rPr lang="en-US" sz="2700" b="1" dirty="0"/>
              <a:t>be a person of faith and character</a:t>
            </a:r>
            <a:r>
              <a:rPr lang="en-US" sz="2700" b="1" dirty="0" smtClean="0"/>
              <a:t>.</a:t>
            </a:r>
          </a:p>
          <a:p>
            <a:pPr marL="571500" lvl="0" indent="-457200">
              <a:buFont typeface="+mj-lt"/>
              <a:buAutoNum type="alphaUcPeriod"/>
            </a:pPr>
            <a:endParaRPr lang="en-US" sz="2700" dirty="0"/>
          </a:p>
          <a:p>
            <a:pPr marL="571500" lvl="0" indent="-457200">
              <a:buFont typeface="+mj-lt"/>
              <a:buAutoNum type="alphaUcPeriod"/>
            </a:pPr>
            <a:r>
              <a:rPr lang="en-US" sz="2700" b="1" dirty="0" smtClean="0"/>
              <a:t>All </a:t>
            </a:r>
            <a:r>
              <a:rPr lang="en-US" sz="2700" b="1" dirty="0"/>
              <a:t>of the above.</a:t>
            </a:r>
            <a:endParaRPr lang="en-US" sz="2700" dirty="0"/>
          </a:p>
          <a:p>
            <a:pPr marL="114300" indent="0">
              <a:buNone/>
            </a:pPr>
            <a:endParaRPr lang="en-US" dirty="0" smtClean="0"/>
          </a:p>
          <a:p>
            <a:pPr marL="114300" indent="0">
              <a:buNone/>
            </a:pPr>
            <a:r>
              <a:rPr lang="en-US" sz="3000" b="1" dirty="0" smtClean="0">
                <a:solidFill>
                  <a:schemeClr val="tx2"/>
                </a:solidFill>
                <a:latin typeface="+mj-lt"/>
              </a:rPr>
              <a:t>What is a parent’s </a:t>
            </a:r>
            <a:r>
              <a:rPr lang="en-US" sz="3000" b="1" dirty="0" smtClean="0">
                <a:solidFill>
                  <a:schemeClr val="tx2"/>
                </a:solidFill>
                <a:latin typeface="+mj-lt"/>
              </a:rPr>
              <a:t>great </a:t>
            </a:r>
            <a:r>
              <a:rPr lang="en-US" sz="3000" b="1" dirty="0" smtClean="0">
                <a:solidFill>
                  <a:schemeClr val="tx2"/>
                </a:solidFill>
                <a:latin typeface="+mj-lt"/>
              </a:rPr>
              <a:t>joy?</a:t>
            </a:r>
          </a:p>
          <a:p>
            <a:pPr marL="114300" indent="0">
              <a:buNone/>
            </a:pPr>
            <a:endParaRPr lang="en-US" sz="3000" b="1" dirty="0" smtClean="0">
              <a:solidFill>
                <a:schemeClr val="tx2"/>
              </a:solidFill>
              <a:latin typeface="+mj-lt"/>
            </a:endParaRPr>
          </a:p>
          <a:p>
            <a:pPr marL="114300" indent="0">
              <a:buNone/>
            </a:pPr>
            <a:endParaRPr lang="en-US" sz="2700" dirty="0">
              <a:latin typeface="+mj-lt"/>
            </a:endParaRPr>
          </a:p>
          <a:p>
            <a:pPr marL="114300" indent="0">
              <a:buNone/>
            </a:pPr>
            <a:r>
              <a:rPr lang="en-US" sz="3000" b="1" dirty="0">
                <a:solidFill>
                  <a:schemeClr val="tx2"/>
                </a:solidFill>
                <a:latin typeface="+mj-lt"/>
              </a:rPr>
              <a:t/>
            </a:r>
            <a:br>
              <a:rPr lang="en-US" sz="3000" b="1" dirty="0">
                <a:solidFill>
                  <a:schemeClr val="tx2"/>
                </a:solidFill>
                <a:latin typeface="+mj-lt"/>
              </a:rPr>
            </a:br>
            <a:endParaRPr lang="en-US" sz="3000" b="1" dirty="0">
              <a:solidFill>
                <a:schemeClr val="tx2"/>
              </a:solidFill>
              <a:latin typeface="+mj-lt"/>
            </a:endParaRPr>
          </a:p>
        </p:txBody>
      </p:sp>
      <p:sp>
        <p:nvSpPr>
          <p:cNvPr id="6" name="TextBox 5"/>
          <p:cNvSpPr txBox="1"/>
          <p:nvPr/>
        </p:nvSpPr>
        <p:spPr>
          <a:xfrm>
            <a:off x="990600" y="5029200"/>
            <a:ext cx="6477000" cy="646331"/>
          </a:xfrm>
          <a:prstGeom prst="rect">
            <a:avLst/>
          </a:prstGeom>
          <a:noFill/>
        </p:spPr>
        <p:txBody>
          <a:bodyPr wrap="square" rtlCol="0">
            <a:spAutoFit/>
          </a:bodyPr>
          <a:lstStyle/>
          <a:p>
            <a:pPr marL="114300" indent="0">
              <a:buNone/>
            </a:pPr>
            <a:r>
              <a:rPr lang="en-US" b="1" dirty="0" smtClean="0"/>
              <a:t>“I have no greater joy than to hear that my children are walking in the truth.” ( 3 John 4)</a:t>
            </a:r>
            <a:endParaRPr lang="en-US" dirty="0"/>
          </a:p>
        </p:txBody>
      </p:sp>
    </p:spTree>
    <p:extLst>
      <p:ext uri="{BB962C8B-B14F-4D97-AF65-F5344CB8AC3E}">
        <p14:creationId xmlns:p14="http://schemas.microsoft.com/office/powerpoint/2010/main" val="298591926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 calcmode="lin" valueType="num">
                                      <p:cBhvr additive="base">
                                        <p:cTn id="1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anim calcmode="lin" valueType="num">
                                      <p:cBhvr additive="base">
                                        <p:cTn id="2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 calcmode="lin" valueType="num">
                                      <p:cBhvr additive="base">
                                        <p:cTn id="27" dur="500" fill="hold"/>
                                        <p:tgtEl>
                                          <p:spTgt spid="6"/>
                                        </p:tgtEl>
                                        <p:attrNameLst>
                                          <p:attrName>ppt_x</p:attrName>
                                        </p:attrNameLst>
                                      </p:cBhvr>
                                      <p:tavLst>
                                        <p:tav tm="0">
                                          <p:val>
                                            <p:strVal val="#ppt_x"/>
                                          </p:val>
                                        </p:tav>
                                        <p:tav tm="100000">
                                          <p:val>
                                            <p:strVal val="#ppt_x"/>
                                          </p:val>
                                        </p:tav>
                                      </p:tavLst>
                                    </p:anim>
                                    <p:anim calcmode="lin" valueType="num">
                                      <p:cBhvr additive="base">
                                        <p:cTn id="2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sz="3200" b="1" dirty="0"/>
              <a:t>What is the first and greatest commandment</a:t>
            </a:r>
            <a:r>
              <a:rPr lang="en-US" sz="3200" b="1" dirty="0" smtClean="0"/>
              <a:t>?</a:t>
            </a:r>
            <a:r>
              <a:rPr lang="en-US" sz="3200" b="1" dirty="0"/>
              <a:t> </a:t>
            </a:r>
            <a:r>
              <a:rPr lang="en-US" sz="3200" dirty="0"/>
              <a:t/>
            </a:r>
            <a:br>
              <a:rPr lang="en-US" sz="3200" dirty="0"/>
            </a:br>
            <a:endParaRPr lang="en-US" sz="3000" dirty="0"/>
          </a:p>
        </p:txBody>
      </p:sp>
      <p:sp>
        <p:nvSpPr>
          <p:cNvPr id="3" name="Content Placeholder 2"/>
          <p:cNvSpPr>
            <a:spLocks noGrp="1"/>
          </p:cNvSpPr>
          <p:nvPr>
            <p:ph idx="1"/>
          </p:nvPr>
        </p:nvSpPr>
        <p:spPr/>
        <p:txBody>
          <a:bodyPr>
            <a:normAutofit/>
          </a:bodyPr>
          <a:lstStyle/>
          <a:p>
            <a:pPr marL="114300" indent="0">
              <a:buNone/>
            </a:pPr>
            <a:r>
              <a:rPr lang="en-US" b="1" dirty="0"/>
              <a:t>“One of them, an expert in the law, tested him with this question. ‘Teacher, which is the greatest commandment in the law?’ Jesus replied: </a:t>
            </a:r>
            <a:r>
              <a:rPr lang="en-US" b="1" u="sng" dirty="0"/>
              <a:t>‘Love</a:t>
            </a:r>
            <a:r>
              <a:rPr lang="en-US" b="1" dirty="0"/>
              <a:t> </a:t>
            </a:r>
            <a:r>
              <a:rPr lang="en-US" b="1" u="sng" dirty="0"/>
              <a:t>the Lord your God with all your heart and with all your soul and with all your mind</a:t>
            </a:r>
            <a:r>
              <a:rPr lang="en-US" b="1" dirty="0"/>
              <a:t>. This is the first and greatest commandment.’”            (Mt 22:35-38)</a:t>
            </a:r>
            <a:endParaRPr lang="en-US" dirty="0"/>
          </a:p>
          <a:p>
            <a:pPr marL="114300" lvl="0" indent="0">
              <a:buNone/>
            </a:pPr>
            <a:endParaRPr lang="en-US" b="1" dirty="0" smtClean="0"/>
          </a:p>
          <a:p>
            <a:pPr marL="114300" lvl="0" indent="0">
              <a:buNone/>
            </a:pPr>
            <a:r>
              <a:rPr lang="en-US" sz="2500" b="1" dirty="0" smtClean="0">
                <a:solidFill>
                  <a:schemeClr val="tx2"/>
                </a:solidFill>
                <a:latin typeface="+mj-lt"/>
              </a:rPr>
              <a:t>What happens </a:t>
            </a:r>
            <a:r>
              <a:rPr lang="en-US" sz="2500" b="1" dirty="0">
                <a:solidFill>
                  <a:schemeClr val="tx2"/>
                </a:solidFill>
                <a:latin typeface="+mj-lt"/>
              </a:rPr>
              <a:t>when we love God</a:t>
            </a:r>
            <a:r>
              <a:rPr lang="en-US" sz="2500" b="1" dirty="0" smtClean="0">
                <a:solidFill>
                  <a:schemeClr val="tx2"/>
                </a:solidFill>
                <a:latin typeface="+mj-lt"/>
              </a:rPr>
              <a:t>?</a:t>
            </a:r>
          </a:p>
          <a:p>
            <a:pPr marL="571500" lvl="0" indent="-457200">
              <a:buFont typeface="+mj-lt"/>
              <a:buAutoNum type="arabicPeriod"/>
            </a:pPr>
            <a:r>
              <a:rPr lang="en-US" sz="2000" b="1" dirty="0" smtClean="0"/>
              <a:t>We start to talk </a:t>
            </a:r>
            <a:r>
              <a:rPr lang="en-US" sz="2000" b="1" dirty="0"/>
              <a:t>with God in </a:t>
            </a:r>
            <a:r>
              <a:rPr lang="en-US" sz="2000" b="1" u="sng" dirty="0"/>
              <a:t>prayer</a:t>
            </a:r>
            <a:endParaRPr lang="en-US" sz="2000" dirty="0"/>
          </a:p>
          <a:p>
            <a:pPr marL="571500" lvl="0" indent="-457200">
              <a:buFont typeface="+mj-lt"/>
              <a:buAutoNum type="arabicPeriod"/>
            </a:pPr>
            <a:r>
              <a:rPr lang="en-US" sz="2000" b="1" dirty="0" smtClean="0"/>
              <a:t>We start to </a:t>
            </a:r>
            <a:r>
              <a:rPr lang="en-US" sz="2000" b="1" u="sng" dirty="0" smtClean="0"/>
              <a:t>read </a:t>
            </a:r>
            <a:r>
              <a:rPr lang="en-US" sz="2000" b="1" u="sng" dirty="0"/>
              <a:t>Bible</a:t>
            </a:r>
            <a:r>
              <a:rPr lang="en-US" sz="2000" b="1" dirty="0"/>
              <a:t> (listening his word)</a:t>
            </a:r>
            <a:endParaRPr lang="en-US" sz="2000" dirty="0"/>
          </a:p>
          <a:p>
            <a:pPr marL="571500" lvl="0" indent="-457200">
              <a:buFont typeface="+mj-lt"/>
              <a:buAutoNum type="arabicPeriod"/>
            </a:pPr>
            <a:r>
              <a:rPr lang="en-US" sz="2000" b="1" dirty="0" smtClean="0"/>
              <a:t>We start being </a:t>
            </a:r>
            <a:r>
              <a:rPr lang="en-US" sz="2000" b="1" u="sng" dirty="0" smtClean="0"/>
              <a:t>obedient </a:t>
            </a:r>
            <a:r>
              <a:rPr lang="en-US" sz="2000" b="1" u="sng" dirty="0"/>
              <a:t>to God</a:t>
            </a:r>
            <a:r>
              <a:rPr lang="en-US" sz="2000" b="1" dirty="0"/>
              <a:t> in every area of our lives</a:t>
            </a:r>
            <a:endParaRPr lang="en-US" sz="2000" dirty="0"/>
          </a:p>
          <a:p>
            <a:pPr marL="571500" lvl="0" indent="-457200">
              <a:buFont typeface="+mj-lt"/>
              <a:buAutoNum type="arabicPeriod"/>
            </a:pPr>
            <a:r>
              <a:rPr lang="en-US" sz="2000" b="1" dirty="0"/>
              <a:t> </a:t>
            </a:r>
            <a:r>
              <a:rPr lang="en-US" sz="2000" b="1" dirty="0" smtClean="0"/>
              <a:t>Our Hearts are </a:t>
            </a:r>
            <a:r>
              <a:rPr lang="en-US" sz="2000" b="1" dirty="0"/>
              <a:t>filled with </a:t>
            </a:r>
            <a:r>
              <a:rPr lang="en-US" sz="2000" b="1" u="sng" dirty="0"/>
              <a:t>compassion to the needy</a:t>
            </a:r>
            <a:endParaRPr lang="en-US" sz="2000" dirty="0"/>
          </a:p>
          <a:p>
            <a:pPr marL="571500" indent="-457200">
              <a:buFont typeface="+mj-lt"/>
              <a:buAutoNum type="arabicPeriod"/>
            </a:pPr>
            <a:r>
              <a:rPr lang="en-US" sz="2000" b="1" dirty="0" smtClean="0"/>
              <a:t>We</a:t>
            </a:r>
            <a:r>
              <a:rPr lang="en-US" sz="2000" b="1" u="sng" dirty="0" smtClean="0"/>
              <a:t> share </a:t>
            </a:r>
            <a:r>
              <a:rPr lang="en-US" sz="2000" b="1" u="sng" dirty="0"/>
              <a:t>the gospel</a:t>
            </a:r>
            <a:r>
              <a:rPr lang="en-US" sz="2000" b="1" dirty="0"/>
              <a:t> with unbelievers </a:t>
            </a:r>
            <a:endParaRPr lang="en-US" sz="2000" dirty="0">
              <a:solidFill>
                <a:schemeClr val="tx2"/>
              </a:solidFill>
            </a:endParaRPr>
          </a:p>
          <a:p>
            <a:pPr marL="114300" indent="0">
              <a:buNone/>
            </a:pPr>
            <a:endParaRPr lang="en-US" sz="2500" dirty="0">
              <a:latin typeface="+mj-lt"/>
            </a:endParaRPr>
          </a:p>
          <a:p>
            <a:pPr marL="114300" indent="0">
              <a:buNone/>
            </a:pPr>
            <a:endParaRPr lang="en-US" sz="2500" dirty="0">
              <a:latin typeface="+mj-lt"/>
            </a:endParaRPr>
          </a:p>
          <a:p>
            <a:pPr marL="114300" indent="0">
              <a:buNone/>
            </a:pPr>
            <a:endParaRPr lang="en-US" sz="2500" dirty="0">
              <a:latin typeface="+mj-lt"/>
            </a:endParaRPr>
          </a:p>
        </p:txBody>
      </p:sp>
    </p:spTree>
    <p:extLst>
      <p:ext uri="{BB962C8B-B14F-4D97-AF65-F5344CB8AC3E}">
        <p14:creationId xmlns:p14="http://schemas.microsoft.com/office/powerpoint/2010/main" val="68493074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additive="base">
                                        <p:cTn id="4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dirty="0"/>
              <a:t>Why do we need to love God?</a:t>
            </a:r>
            <a:r>
              <a:rPr lang="en-US" dirty="0"/>
              <a:t/>
            </a:r>
            <a:br>
              <a:rPr lang="en-US" dirty="0"/>
            </a:br>
            <a:endParaRPr lang="en-US" dirty="0"/>
          </a:p>
        </p:txBody>
      </p:sp>
      <p:sp>
        <p:nvSpPr>
          <p:cNvPr id="3" name="Content Placeholder 2"/>
          <p:cNvSpPr>
            <a:spLocks noGrp="1"/>
          </p:cNvSpPr>
          <p:nvPr>
            <p:ph idx="1"/>
          </p:nvPr>
        </p:nvSpPr>
        <p:spPr/>
        <p:txBody>
          <a:bodyPr/>
          <a:lstStyle/>
          <a:p>
            <a:pPr marL="571500" lvl="0" indent="-457200">
              <a:buFont typeface="+mj-lt"/>
              <a:buAutoNum type="arabicPeriod"/>
            </a:pPr>
            <a:r>
              <a:rPr lang="en-US" b="1" dirty="0" smtClean="0"/>
              <a:t>God wants us to have a father &amp; son</a:t>
            </a:r>
            <a:r>
              <a:rPr lang="en-US" b="1" u="sng" dirty="0" smtClean="0"/>
              <a:t> relationship</a:t>
            </a:r>
            <a:r>
              <a:rPr lang="en-US" b="1" dirty="0" smtClean="0"/>
              <a:t>.</a:t>
            </a:r>
            <a:endParaRPr lang="en-US" dirty="0" smtClean="0"/>
          </a:p>
          <a:p>
            <a:pPr marL="571500" lvl="0" indent="-457200">
              <a:buFont typeface="+mj-lt"/>
              <a:buAutoNum type="arabicPeriod"/>
            </a:pPr>
            <a:r>
              <a:rPr lang="en-US" b="1" dirty="0" smtClean="0"/>
              <a:t>The essential quality in the relationship is </a:t>
            </a:r>
            <a:r>
              <a:rPr lang="en-US" b="1" u="sng" dirty="0" smtClean="0"/>
              <a:t>love.(</a:t>
            </a:r>
            <a:r>
              <a:rPr lang="en-US" b="1" dirty="0" smtClean="0"/>
              <a:t>Jn21:15-17)</a:t>
            </a:r>
            <a:endParaRPr lang="en-US" dirty="0" smtClean="0"/>
          </a:p>
          <a:p>
            <a:pPr marL="571500" lvl="0" indent="-457200">
              <a:buFont typeface="+mj-lt"/>
              <a:buAutoNum type="arabicPeriod"/>
            </a:pPr>
            <a:r>
              <a:rPr lang="en-US" b="1" dirty="0" smtClean="0"/>
              <a:t>Love for God brings all that </a:t>
            </a:r>
            <a:r>
              <a:rPr lang="en-US" b="1" u="sng" dirty="0" smtClean="0"/>
              <a:t>loyalty</a:t>
            </a:r>
            <a:r>
              <a:rPr lang="en-US" b="1" dirty="0" smtClean="0"/>
              <a:t>: devotion, trust, commitment, affection, obedience, sacrifice, thanksgiving and service to God.</a:t>
            </a:r>
            <a:endParaRPr lang="en-US" dirty="0" smtClean="0"/>
          </a:p>
          <a:p>
            <a:pPr marL="571500" lvl="0" indent="-457200">
              <a:buFont typeface="+mj-lt"/>
              <a:buAutoNum type="arabicPeriod"/>
            </a:pPr>
            <a:r>
              <a:rPr lang="en-US" b="1" dirty="0" smtClean="0"/>
              <a:t>Relationship with God can keep on going </a:t>
            </a:r>
            <a:r>
              <a:rPr lang="en-US" b="1" u="sng" dirty="0" smtClean="0"/>
              <a:t>forever.</a:t>
            </a:r>
            <a:endParaRPr lang="en-US" dirty="0" smtClean="0"/>
          </a:p>
          <a:p>
            <a:pPr marL="114300" indent="0">
              <a:buNone/>
            </a:pPr>
            <a:endParaRPr lang="en-US" dirty="0" smtClean="0"/>
          </a:p>
          <a:p>
            <a:pPr marL="114300" lvl="0" indent="0">
              <a:buNone/>
            </a:pPr>
            <a:r>
              <a:rPr lang="en-US" sz="3000" b="1" dirty="0" smtClean="0">
                <a:solidFill>
                  <a:schemeClr val="tx2"/>
                </a:solidFill>
                <a:latin typeface="+mj-lt"/>
              </a:rPr>
              <a:t>Then </a:t>
            </a:r>
            <a:r>
              <a:rPr lang="en-US" sz="3000" b="1" dirty="0">
                <a:solidFill>
                  <a:schemeClr val="tx2"/>
                </a:solidFill>
                <a:latin typeface="+mj-lt"/>
              </a:rPr>
              <a:t>how </a:t>
            </a:r>
            <a:r>
              <a:rPr lang="en-US" sz="3000" b="1" dirty="0" smtClean="0">
                <a:solidFill>
                  <a:schemeClr val="tx2"/>
                </a:solidFill>
                <a:latin typeface="+mj-lt"/>
              </a:rPr>
              <a:t>can we </a:t>
            </a:r>
            <a:r>
              <a:rPr lang="en-US" sz="3000" b="1" dirty="0">
                <a:solidFill>
                  <a:schemeClr val="tx2"/>
                </a:solidFill>
                <a:latin typeface="+mj-lt"/>
              </a:rPr>
              <a:t>show our love?</a:t>
            </a:r>
            <a:endParaRPr lang="en-US" sz="3000" dirty="0">
              <a:solidFill>
                <a:schemeClr val="tx2"/>
              </a:solidFill>
              <a:latin typeface="+mj-lt"/>
            </a:endParaRPr>
          </a:p>
          <a:p>
            <a:pPr marL="114300" indent="0">
              <a:buNone/>
            </a:pPr>
            <a:r>
              <a:rPr lang="en-US" b="1" dirty="0">
                <a:solidFill>
                  <a:schemeClr val="tx2"/>
                </a:solidFill>
              </a:rPr>
              <a:t> </a:t>
            </a:r>
            <a:endParaRPr lang="en-US" dirty="0">
              <a:solidFill>
                <a:schemeClr val="tx2"/>
              </a:solidFill>
            </a:endParaRPr>
          </a:p>
          <a:p>
            <a:pPr marL="114300" indent="0">
              <a:buNone/>
            </a:pPr>
            <a:r>
              <a:rPr lang="en-US" b="1" dirty="0"/>
              <a:t>1) </a:t>
            </a:r>
            <a:r>
              <a:rPr lang="en-US" b="1" dirty="0" smtClean="0"/>
              <a:t>Worship </a:t>
            </a:r>
            <a:r>
              <a:rPr lang="en-US" b="1" dirty="0"/>
              <a:t>God</a:t>
            </a:r>
            <a:endParaRPr lang="en-US" dirty="0"/>
          </a:p>
          <a:p>
            <a:pPr marL="114300" indent="0">
              <a:buNone/>
            </a:pPr>
            <a:r>
              <a:rPr lang="en-US" b="1" dirty="0"/>
              <a:t>2) </a:t>
            </a:r>
            <a:r>
              <a:rPr lang="en-US" b="1" dirty="0" smtClean="0"/>
              <a:t>Be obedient </a:t>
            </a:r>
            <a:r>
              <a:rPr lang="en-US" b="1" dirty="0"/>
              <a:t>to him and his word</a:t>
            </a:r>
            <a:endParaRPr lang="en-US" dirty="0"/>
          </a:p>
          <a:p>
            <a:endParaRPr lang="en-US" dirty="0"/>
          </a:p>
        </p:txBody>
      </p:sp>
    </p:spTree>
    <p:extLst>
      <p:ext uri="{BB962C8B-B14F-4D97-AF65-F5344CB8AC3E}">
        <p14:creationId xmlns:p14="http://schemas.microsoft.com/office/powerpoint/2010/main" val="66649556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sz="3000" b="1" dirty="0" smtClean="0"/>
              <a:t>Three  </a:t>
            </a:r>
            <a:r>
              <a:rPr lang="en-US" sz="3000" b="1" dirty="0"/>
              <a:t>theological </a:t>
            </a:r>
            <a:r>
              <a:rPr lang="en-US" sz="3000" b="1" dirty="0" smtClean="0"/>
              <a:t> foundation  of  family</a:t>
            </a:r>
            <a:r>
              <a:rPr lang="en-US" sz="3000" dirty="0"/>
              <a:t/>
            </a:r>
            <a:br>
              <a:rPr lang="en-US" sz="3000" dirty="0"/>
            </a:br>
            <a:endParaRPr lang="en-US" sz="3000" dirty="0"/>
          </a:p>
        </p:txBody>
      </p:sp>
      <p:sp>
        <p:nvSpPr>
          <p:cNvPr id="3" name="Content Placeholder 2"/>
          <p:cNvSpPr>
            <a:spLocks noGrp="1"/>
          </p:cNvSpPr>
          <p:nvPr>
            <p:ph idx="1"/>
          </p:nvPr>
        </p:nvSpPr>
        <p:spPr>
          <a:xfrm>
            <a:off x="457200" y="838200"/>
            <a:ext cx="7620000" cy="5562600"/>
          </a:xfrm>
        </p:spPr>
        <p:txBody>
          <a:bodyPr>
            <a:noAutofit/>
          </a:bodyPr>
          <a:lstStyle/>
          <a:p>
            <a:pPr marL="114300" indent="0">
              <a:buNone/>
            </a:pPr>
            <a:r>
              <a:rPr lang="en-US" sz="1800" b="1" dirty="0"/>
              <a:t>Through the Bible, from Genesis to Revelation, to see what God </a:t>
            </a:r>
            <a:r>
              <a:rPr lang="en-US" sz="1800" b="1" dirty="0" smtClean="0"/>
              <a:t>had </a:t>
            </a:r>
            <a:r>
              <a:rPr lang="en-US" sz="1800" b="1" dirty="0"/>
              <a:t>said about kingdom purposes for the family (taught until late 1800s).</a:t>
            </a:r>
            <a:endParaRPr lang="en-US" sz="1800" dirty="0"/>
          </a:p>
          <a:p>
            <a:pPr marL="114300" indent="0">
              <a:buNone/>
            </a:pPr>
            <a:r>
              <a:rPr lang="en-US" sz="1800" b="1" dirty="0"/>
              <a:t> </a:t>
            </a:r>
            <a:endParaRPr lang="en-US" sz="1800" dirty="0"/>
          </a:p>
          <a:p>
            <a:pPr marL="114300" lvl="0" indent="0">
              <a:buNone/>
            </a:pPr>
            <a:r>
              <a:rPr lang="en-US" sz="1800" b="1" dirty="0" smtClean="0"/>
              <a:t>1) God </a:t>
            </a:r>
            <a:r>
              <a:rPr lang="en-US" sz="1800" b="1" dirty="0"/>
              <a:t>created </a:t>
            </a:r>
            <a:r>
              <a:rPr lang="en-US" sz="1800" b="1" u="sng" dirty="0"/>
              <a:t>family to be discipleship center.</a:t>
            </a:r>
            <a:endParaRPr lang="en-US" sz="1800" u="sng" dirty="0"/>
          </a:p>
          <a:p>
            <a:pPr marL="571500" lvl="0" indent="-457200">
              <a:buFont typeface="+mj-lt"/>
              <a:buAutoNum type="alphaLcParenR"/>
            </a:pPr>
            <a:r>
              <a:rPr lang="en-US" sz="1800" b="1" dirty="0" smtClean="0"/>
              <a:t>To have common  life together(Mk 3:14)</a:t>
            </a:r>
            <a:endParaRPr lang="en-US" sz="1800" dirty="0" smtClean="0"/>
          </a:p>
          <a:p>
            <a:pPr marL="571500" lvl="0" indent="-457200">
              <a:buFont typeface="+mj-lt"/>
              <a:buAutoNum type="alphaLcParenR"/>
            </a:pPr>
            <a:r>
              <a:rPr lang="en-US" sz="1800" b="1" dirty="0" smtClean="0"/>
              <a:t>Discipleship happens  in the context of relationship</a:t>
            </a:r>
            <a:endParaRPr lang="en-US" sz="1800" dirty="0" smtClean="0"/>
          </a:p>
          <a:p>
            <a:pPr marL="571500" lvl="0" indent="-457200">
              <a:buFont typeface="+mj-lt"/>
              <a:buAutoNum type="alphaLcParenR"/>
            </a:pPr>
            <a:r>
              <a:rPr lang="en-US" sz="1800" b="1" dirty="0" smtClean="0"/>
              <a:t>Small group (domestic church)</a:t>
            </a:r>
            <a:endParaRPr lang="en-US" sz="1800" dirty="0" smtClean="0"/>
          </a:p>
          <a:p>
            <a:pPr marL="114300" indent="0">
              <a:buNone/>
            </a:pPr>
            <a:endParaRPr lang="en-US" sz="1800" dirty="0" smtClean="0"/>
          </a:p>
          <a:p>
            <a:pPr marL="114300" lvl="0" indent="0">
              <a:buNone/>
            </a:pPr>
            <a:r>
              <a:rPr lang="en-US" sz="1800" b="1" dirty="0" smtClean="0"/>
              <a:t>2) The </a:t>
            </a:r>
            <a:r>
              <a:rPr lang="en-US" sz="1800" b="1" dirty="0"/>
              <a:t>biblical purpose of parenting is to </a:t>
            </a:r>
            <a:r>
              <a:rPr lang="en-US" sz="1800" b="1" u="sng" dirty="0"/>
              <a:t>impress the hearts of children with a love for God.</a:t>
            </a:r>
            <a:endParaRPr lang="en-US" sz="1800" u="sng" dirty="0"/>
          </a:p>
          <a:p>
            <a:pPr marL="571500" lvl="0" indent="-457200">
              <a:buFont typeface="+mj-lt"/>
              <a:buAutoNum type="alphaLcParenR"/>
            </a:pPr>
            <a:r>
              <a:rPr lang="en-US" sz="1800" b="1" dirty="0" smtClean="0"/>
              <a:t>Godly offspring (Mal 2:15)</a:t>
            </a:r>
            <a:endParaRPr lang="en-US" sz="1800" dirty="0" smtClean="0"/>
          </a:p>
          <a:p>
            <a:pPr marL="571500" lvl="0" indent="-457200">
              <a:buFont typeface="+mj-lt"/>
              <a:buAutoNum type="alphaLcParenR"/>
            </a:pPr>
            <a:r>
              <a:rPr lang="en-US" sz="1800" b="1" dirty="0"/>
              <a:t>S</a:t>
            </a:r>
            <a:r>
              <a:rPr lang="en-US" sz="1800" b="1" dirty="0" smtClean="0"/>
              <a:t>alvation through Jesus Christ  </a:t>
            </a:r>
            <a:endParaRPr lang="en-US" sz="1800" dirty="0" smtClean="0"/>
          </a:p>
          <a:p>
            <a:pPr marL="114300" indent="0">
              <a:buNone/>
            </a:pPr>
            <a:endParaRPr lang="en-US" sz="1800" dirty="0"/>
          </a:p>
          <a:p>
            <a:pPr marL="114300" indent="0">
              <a:buNone/>
            </a:pPr>
            <a:r>
              <a:rPr lang="en-US" sz="1800" b="1" dirty="0"/>
              <a:t> </a:t>
            </a:r>
            <a:r>
              <a:rPr lang="en-US" sz="1800" b="1" dirty="0" smtClean="0"/>
              <a:t>3) God </a:t>
            </a:r>
            <a:r>
              <a:rPr lang="en-US" sz="1800" b="1" dirty="0"/>
              <a:t>created the </a:t>
            </a:r>
            <a:r>
              <a:rPr lang="en-US" sz="1800" b="1" u="sng" dirty="0"/>
              <a:t>family as an essential engine for world evangelization through the power of multi-generational faithfulness.</a:t>
            </a:r>
            <a:endParaRPr lang="en-US" sz="1800" u="sng" dirty="0"/>
          </a:p>
          <a:p>
            <a:pPr marL="114300" indent="0">
              <a:buNone/>
            </a:pPr>
            <a:r>
              <a:rPr lang="en-US" sz="1800" b="1" dirty="0"/>
              <a:t> </a:t>
            </a:r>
            <a:endParaRPr lang="en-US" sz="1800" dirty="0" smtClean="0"/>
          </a:p>
          <a:p>
            <a:pPr marL="571500" lvl="0" indent="-457200">
              <a:buFont typeface="+mj-lt"/>
              <a:buAutoNum type="alphaLcParenR"/>
            </a:pPr>
            <a:r>
              <a:rPr lang="en-US" sz="1800" b="1" dirty="0"/>
              <a:t>F</a:t>
            </a:r>
            <a:r>
              <a:rPr lang="en-US" sz="1800" b="1" dirty="0" smtClean="0"/>
              <a:t>ill the earth with godly people (Gen 1:28a)</a:t>
            </a:r>
            <a:endParaRPr lang="en-US" sz="1800" dirty="0" smtClean="0"/>
          </a:p>
          <a:p>
            <a:pPr marL="571500" lvl="0" indent="-457200">
              <a:buFont typeface="+mj-lt"/>
              <a:buAutoNum type="alphaLcParenR"/>
            </a:pPr>
            <a:r>
              <a:rPr lang="en-US" sz="1800" b="1" dirty="0"/>
              <a:t>A</a:t>
            </a:r>
            <a:r>
              <a:rPr lang="en-US" sz="1800" b="1" dirty="0" smtClean="0"/>
              <a:t>dvance </a:t>
            </a:r>
            <a:r>
              <a:rPr lang="en-US" sz="1800" b="1" dirty="0"/>
              <a:t>the gospel to the </a:t>
            </a:r>
            <a:r>
              <a:rPr lang="en-US" sz="1800" b="1" dirty="0" smtClean="0"/>
              <a:t>world (</a:t>
            </a:r>
            <a:r>
              <a:rPr lang="en-US" sz="1800" b="1" dirty="0"/>
              <a:t>Mt 28:19-20a)</a:t>
            </a:r>
            <a:endParaRPr lang="en-US" sz="1800" dirty="0"/>
          </a:p>
          <a:p>
            <a:pPr marL="114300" indent="0">
              <a:buNone/>
            </a:pPr>
            <a:r>
              <a:rPr lang="en-US" sz="1800" b="1" dirty="0"/>
              <a:t> </a:t>
            </a:r>
            <a:endParaRPr lang="en-US" sz="1800" dirty="0"/>
          </a:p>
          <a:p>
            <a:r>
              <a:rPr lang="en-US" sz="1800" dirty="0" smtClean="0"/>
              <a:t> </a:t>
            </a:r>
            <a:endParaRPr lang="en-US" sz="1800" dirty="0"/>
          </a:p>
        </p:txBody>
      </p:sp>
    </p:spTree>
    <p:extLst>
      <p:ext uri="{BB962C8B-B14F-4D97-AF65-F5344CB8AC3E}">
        <p14:creationId xmlns:p14="http://schemas.microsoft.com/office/powerpoint/2010/main" val="271139205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11" end="11"/>
                                            </p:txEl>
                                          </p:spTgt>
                                        </p:tgtEl>
                                        <p:attrNameLst>
                                          <p:attrName>style.visibility</p:attrName>
                                        </p:attrNameLst>
                                      </p:cBhvr>
                                      <p:to>
                                        <p:strVal val="visible"/>
                                      </p:to>
                                    </p:set>
                                    <p:anim calcmode="lin" valueType="num">
                                      <p:cBhvr additive="base">
                                        <p:cTn id="61"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2" end="12"/>
                                            </p:txEl>
                                          </p:spTgt>
                                        </p:tgtEl>
                                        <p:attrNameLst>
                                          <p:attrName>style.visibility</p:attrName>
                                        </p:attrNameLst>
                                      </p:cBhvr>
                                      <p:to>
                                        <p:strVal val="visible"/>
                                      </p:to>
                                    </p:set>
                                    <p:anim calcmode="lin" valueType="num">
                                      <p:cBhvr additive="base">
                                        <p:cTn id="67"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3" end="13"/>
                                            </p:txEl>
                                          </p:spTgt>
                                        </p:tgtEl>
                                        <p:attrNameLst>
                                          <p:attrName>style.visibility</p:attrName>
                                        </p:attrNameLst>
                                      </p:cBhvr>
                                      <p:to>
                                        <p:strVal val="visible"/>
                                      </p:to>
                                    </p:set>
                                    <p:anim calcmode="lin" valueType="num">
                                      <p:cBhvr additive="base">
                                        <p:cTn id="73"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4" end="14"/>
                                            </p:txEl>
                                          </p:spTgt>
                                        </p:tgtEl>
                                        <p:attrNameLst>
                                          <p:attrName>style.visibility</p:attrName>
                                        </p:attrNameLst>
                                      </p:cBhvr>
                                      <p:to>
                                        <p:strVal val="visible"/>
                                      </p:to>
                                    </p:set>
                                    <p:anim calcmode="lin" valueType="num">
                                      <p:cBhvr additive="base">
                                        <p:cTn id="79"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5" end="15"/>
                                            </p:txEl>
                                          </p:spTgt>
                                        </p:tgtEl>
                                        <p:attrNameLst>
                                          <p:attrName>style.visibility</p:attrName>
                                        </p:attrNameLst>
                                      </p:cBhvr>
                                      <p:to>
                                        <p:strVal val="visible"/>
                                      </p:to>
                                    </p:set>
                                    <p:anim calcmode="lin" valueType="num">
                                      <p:cBhvr additive="base">
                                        <p:cTn id="85" dur="500" fill="hold"/>
                                        <p:tgtEl>
                                          <p:spTgt spid="3">
                                            <p:txEl>
                                              <p:pRg st="15" end="15"/>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5" end="15"/>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3">
                                            <p:txEl>
                                              <p:pRg st="16" end="16"/>
                                            </p:txEl>
                                          </p:spTgt>
                                        </p:tgtEl>
                                        <p:attrNameLst>
                                          <p:attrName>style.visibility</p:attrName>
                                        </p:attrNameLst>
                                      </p:cBhvr>
                                      <p:to>
                                        <p:strVal val="visible"/>
                                      </p:to>
                                    </p:set>
                                    <p:anim calcmode="lin" valueType="num">
                                      <p:cBhvr additive="base">
                                        <p:cTn id="91" dur="500" fill="hold"/>
                                        <p:tgtEl>
                                          <p:spTgt spid="3">
                                            <p:txEl>
                                              <p:pRg st="16" end="16"/>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3">
                                            <p:txEl>
                                              <p:pRg st="16" end="1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sz="3000" b="1" dirty="0"/>
              <a:t>The </a:t>
            </a:r>
            <a:r>
              <a:rPr lang="en-US" sz="3000" b="1" dirty="0" smtClean="0"/>
              <a:t> first  commandment  and  the  great </a:t>
            </a:r>
            <a:r>
              <a:rPr lang="en-US" sz="3000" b="1" dirty="0"/>
              <a:t>commission</a:t>
            </a:r>
            <a:r>
              <a:rPr lang="en-US" sz="3000" dirty="0"/>
              <a:t/>
            </a:r>
            <a:br>
              <a:rPr lang="en-US" sz="3000" dirty="0"/>
            </a:br>
            <a:endParaRPr lang="en-US" sz="3000"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539666302"/>
              </p:ext>
            </p:extLst>
          </p:nvPr>
        </p:nvGraphicFramePr>
        <p:xfrm>
          <a:off x="381000" y="1219200"/>
          <a:ext cx="7620000" cy="6523719"/>
        </p:xfrm>
        <a:graphic>
          <a:graphicData uri="http://schemas.openxmlformats.org/drawingml/2006/table">
            <a:tbl>
              <a:tblPr firstRow="1" bandRow="1">
                <a:tableStyleId>{2D5ABB26-0587-4C30-8999-92F81FD0307C}</a:tableStyleId>
              </a:tblPr>
              <a:tblGrid>
                <a:gridCol w="3810000"/>
                <a:gridCol w="3810000"/>
              </a:tblGrid>
              <a:tr h="1128010">
                <a:tc>
                  <a:txBody>
                    <a:bodyPr/>
                    <a:lstStyle/>
                    <a:p>
                      <a:r>
                        <a:rPr lang="en-US" sz="1800" b="1" u="none" kern="1200" dirty="0" smtClean="0">
                          <a:solidFill>
                            <a:schemeClr val="tx1"/>
                          </a:solidFill>
                          <a:effectLst/>
                          <a:latin typeface="+mn-lt"/>
                          <a:ea typeface="+mn-ea"/>
                          <a:cs typeface="+mn-cs"/>
                        </a:rPr>
                        <a:t>Gen. 1:28  a            </a:t>
                      </a:r>
                      <a:r>
                        <a:rPr lang="en-US" sz="1800" b="1" u="none" kern="1200" baseline="0" dirty="0" smtClean="0">
                          <a:solidFill>
                            <a:schemeClr val="tx1"/>
                          </a:solidFill>
                          <a:effectLst/>
                          <a:latin typeface="+mn-lt"/>
                          <a:ea typeface="+mn-ea"/>
                          <a:cs typeface="+mn-cs"/>
                        </a:rPr>
                        <a:t>            ------</a:t>
                      </a:r>
                      <a:r>
                        <a:rPr lang="en-US" sz="1800" b="1" u="none" kern="1200" dirty="0" smtClean="0">
                          <a:solidFill>
                            <a:schemeClr val="tx1"/>
                          </a:solidFill>
                          <a:effectLst/>
                          <a:latin typeface="+mn-lt"/>
                          <a:ea typeface="+mn-ea"/>
                          <a:cs typeface="+mn-cs"/>
                        </a:rPr>
                        <a:t>-----------                               </a:t>
                      </a:r>
                      <a:endParaRPr lang="en-US" sz="1800" u="none" dirty="0">
                        <a:solidFill>
                          <a:schemeClr val="tx1"/>
                        </a:solidFill>
                      </a:endParaRPr>
                    </a:p>
                  </a:txBody>
                  <a:tcPr/>
                </a:tc>
                <a:tc>
                  <a:txBody>
                    <a:bodyPr/>
                    <a:lstStyle/>
                    <a:p>
                      <a:r>
                        <a:rPr lang="en-US" sz="1800" b="1" u="none" kern="1200" dirty="0" smtClean="0">
                          <a:solidFill>
                            <a:schemeClr val="tx1"/>
                          </a:solidFill>
                          <a:effectLst/>
                          <a:latin typeface="+mn-lt"/>
                          <a:ea typeface="+mn-ea"/>
                          <a:cs typeface="+mn-cs"/>
                        </a:rPr>
                        <a:t>“God blessed them and said to them, ‘Be fruitful and increase in number; fill the earth and subdue it…..’”</a:t>
                      </a:r>
                      <a:endParaRPr lang="en-US" sz="1800" u="none" dirty="0">
                        <a:solidFill>
                          <a:schemeClr val="tx1"/>
                        </a:solidFill>
                      </a:endParaRPr>
                    </a:p>
                  </a:txBody>
                  <a:tcPr/>
                </a:tc>
              </a:tr>
              <a:tr h="2177321">
                <a:tc>
                  <a:txBody>
                    <a:bodyPr/>
                    <a:lstStyle/>
                    <a:p>
                      <a:r>
                        <a:rPr lang="en-US" sz="1800" b="1" u="none" kern="1200" dirty="0" smtClean="0">
                          <a:solidFill>
                            <a:schemeClr val="tx1"/>
                          </a:solidFill>
                          <a:effectLst/>
                          <a:latin typeface="+mn-lt"/>
                          <a:ea typeface="+mn-ea"/>
                          <a:cs typeface="+mn-cs"/>
                        </a:rPr>
                        <a:t>Mt. 28:19-20 </a:t>
                      </a:r>
                      <a:r>
                        <a:rPr lang="en-US" sz="1800" b="1" u="none" kern="1200" baseline="0" dirty="0" smtClean="0">
                          <a:solidFill>
                            <a:schemeClr val="tx1"/>
                          </a:solidFill>
                          <a:effectLst/>
                          <a:latin typeface="+mn-lt"/>
                          <a:ea typeface="+mn-ea"/>
                          <a:cs typeface="+mn-cs"/>
                        </a:rPr>
                        <a:t> a</a:t>
                      </a:r>
                      <a:r>
                        <a:rPr lang="en-US" sz="1800" b="1" u="none" kern="1200" dirty="0" smtClean="0">
                          <a:solidFill>
                            <a:schemeClr val="tx1"/>
                          </a:solidFill>
                          <a:effectLst/>
                          <a:latin typeface="+mn-lt"/>
                          <a:ea typeface="+mn-ea"/>
                          <a:cs typeface="+mn-cs"/>
                        </a:rPr>
                        <a:t> </a:t>
                      </a:r>
                      <a:r>
                        <a:rPr lang="en-US" sz="1800" b="1" u="none" kern="1200" baseline="0" dirty="0" smtClean="0">
                          <a:solidFill>
                            <a:schemeClr val="tx1"/>
                          </a:solidFill>
                          <a:effectLst/>
                          <a:latin typeface="+mn-lt"/>
                          <a:ea typeface="+mn-ea"/>
                          <a:cs typeface="+mn-cs"/>
                        </a:rPr>
                        <a:t>                 </a:t>
                      </a:r>
                      <a:r>
                        <a:rPr lang="en-US" sz="1800" b="1" u="none" kern="1200" dirty="0" smtClean="0">
                          <a:solidFill>
                            <a:schemeClr val="tx1"/>
                          </a:solidFill>
                          <a:effectLst/>
                          <a:latin typeface="+mn-lt"/>
                          <a:ea typeface="+mn-ea"/>
                          <a:cs typeface="+mn-cs"/>
                        </a:rPr>
                        <a:t>-----------------                                   </a:t>
                      </a:r>
                      <a:endParaRPr lang="en-US" sz="1800" u="none" dirty="0">
                        <a:solidFill>
                          <a:schemeClr val="tx1"/>
                        </a:solidFill>
                      </a:endParaRPr>
                    </a:p>
                  </a:txBody>
                  <a:tcPr/>
                </a:tc>
                <a:tc>
                  <a:txBody>
                    <a:bodyPr/>
                    <a:lstStyle/>
                    <a:p>
                      <a:r>
                        <a:rPr lang="en-US" sz="1800" b="1" u="none" kern="1200" dirty="0" smtClean="0">
                          <a:solidFill>
                            <a:schemeClr val="tx1"/>
                          </a:solidFill>
                          <a:effectLst/>
                          <a:latin typeface="+mn-lt"/>
                          <a:ea typeface="+mn-ea"/>
                          <a:cs typeface="+mn-cs"/>
                        </a:rPr>
                        <a:t>“Therefore, go and make disciples of all nations, baptizing them in the name of the Father and of the Son and of the Holy Spirit. And teaching them to obey everything I have </a:t>
                      </a:r>
                      <a:endParaRPr lang="en-US" sz="1800" u="none" kern="1200" dirty="0" smtClean="0">
                        <a:solidFill>
                          <a:schemeClr val="tx1"/>
                        </a:solidFill>
                        <a:effectLst/>
                        <a:latin typeface="+mn-lt"/>
                        <a:ea typeface="+mn-ea"/>
                        <a:cs typeface="+mn-cs"/>
                      </a:endParaRPr>
                    </a:p>
                    <a:p>
                      <a:r>
                        <a:rPr lang="en-US" sz="1800" b="1" u="none" kern="1200" dirty="0" smtClean="0">
                          <a:solidFill>
                            <a:schemeClr val="tx1"/>
                          </a:solidFill>
                          <a:effectLst/>
                          <a:latin typeface="+mn-lt"/>
                          <a:ea typeface="+mn-ea"/>
                          <a:cs typeface="+mn-cs"/>
                        </a:rPr>
                        <a:t>commanded you…..”</a:t>
                      </a:r>
                      <a:endParaRPr lang="en-US" sz="1800" u="none" kern="1200" dirty="0" smtClean="0">
                        <a:solidFill>
                          <a:schemeClr val="tx1"/>
                        </a:solidFill>
                        <a:effectLst/>
                        <a:latin typeface="+mn-lt"/>
                        <a:ea typeface="+mn-ea"/>
                        <a:cs typeface="+mn-cs"/>
                      </a:endParaRPr>
                    </a:p>
                    <a:p>
                      <a:endParaRPr lang="en-US" sz="1800" u="none" dirty="0">
                        <a:solidFill>
                          <a:schemeClr val="tx1"/>
                        </a:solidFill>
                      </a:endParaRPr>
                    </a:p>
                  </a:txBody>
                  <a:tcPr/>
                </a:tc>
              </a:tr>
              <a:tr h="603354">
                <a:tc>
                  <a:txBody>
                    <a:bodyPr/>
                    <a:lstStyle/>
                    <a:p>
                      <a:r>
                        <a:rPr lang="en-US" sz="1800" b="1" u="none" kern="1200" dirty="0" smtClean="0">
                          <a:solidFill>
                            <a:schemeClr val="tx1"/>
                          </a:solidFill>
                          <a:effectLst/>
                          <a:latin typeface="+mn-lt"/>
                          <a:ea typeface="+mn-ea"/>
                          <a:cs typeface="+mn-cs"/>
                        </a:rPr>
                        <a:t>Be fruitful &amp; increase in number      →</a:t>
                      </a:r>
                      <a:endParaRPr lang="en-US" sz="1800" u="none" dirty="0">
                        <a:solidFill>
                          <a:schemeClr val="tx1"/>
                        </a:solidFill>
                      </a:endParaRPr>
                    </a:p>
                  </a:txBody>
                  <a:tcPr/>
                </a:tc>
                <a:tc>
                  <a:txBody>
                    <a:bodyPr/>
                    <a:lstStyle/>
                    <a:p>
                      <a:r>
                        <a:rPr lang="en-US" sz="1800" b="1" u="none" kern="1200" dirty="0" smtClean="0">
                          <a:solidFill>
                            <a:schemeClr val="tx1"/>
                          </a:solidFill>
                          <a:effectLst/>
                          <a:latin typeface="+mn-lt"/>
                          <a:ea typeface="+mn-ea"/>
                          <a:cs typeface="+mn-cs"/>
                        </a:rPr>
                        <a:t>Make disciples</a:t>
                      </a:r>
                      <a:endParaRPr lang="en-US" sz="1800" u="none" kern="1200" dirty="0" smtClean="0">
                        <a:solidFill>
                          <a:schemeClr val="tx1"/>
                        </a:solidFill>
                        <a:effectLst/>
                        <a:latin typeface="+mn-lt"/>
                        <a:ea typeface="+mn-ea"/>
                        <a:cs typeface="+mn-cs"/>
                      </a:endParaRPr>
                    </a:p>
                  </a:txBody>
                  <a:tcPr/>
                </a:tc>
              </a:tr>
              <a:tr h="603354">
                <a:tc>
                  <a:txBody>
                    <a:bodyPr/>
                    <a:lstStyle/>
                    <a:p>
                      <a:r>
                        <a:rPr lang="en-US" sz="1800" b="1" u="none" kern="1200" dirty="0" smtClean="0">
                          <a:solidFill>
                            <a:schemeClr val="tx1"/>
                          </a:solidFill>
                          <a:effectLst/>
                          <a:latin typeface="+mn-lt"/>
                          <a:ea typeface="+mn-ea"/>
                          <a:cs typeface="+mn-cs"/>
                        </a:rPr>
                        <a:t>Fill the earth                                        </a:t>
                      </a:r>
                      <a:r>
                        <a:rPr lang="en-US" sz="1800" b="1" u="none" kern="1200" baseline="0" dirty="0" smtClean="0">
                          <a:solidFill>
                            <a:schemeClr val="tx1"/>
                          </a:solidFill>
                          <a:effectLst/>
                          <a:latin typeface="+mn-lt"/>
                          <a:ea typeface="+mn-ea"/>
                          <a:cs typeface="+mn-cs"/>
                        </a:rPr>
                        <a:t> </a:t>
                      </a:r>
                      <a:r>
                        <a:rPr lang="en-US" sz="1800" b="1" u="none" kern="1200" dirty="0" smtClean="0">
                          <a:solidFill>
                            <a:schemeClr val="tx1"/>
                          </a:solidFill>
                          <a:effectLst/>
                          <a:latin typeface="+mn-lt"/>
                          <a:ea typeface="+mn-ea"/>
                          <a:cs typeface="+mn-cs"/>
                        </a:rPr>
                        <a:t>→</a:t>
                      </a:r>
                      <a:endParaRPr lang="en-US" sz="1800" u="none" kern="1200" dirty="0" smtClean="0">
                        <a:solidFill>
                          <a:schemeClr val="tx1"/>
                        </a:solidFill>
                        <a:effectLst/>
                        <a:latin typeface="+mn-lt"/>
                        <a:ea typeface="+mn-ea"/>
                        <a:cs typeface="+mn-cs"/>
                      </a:endParaRPr>
                    </a:p>
                  </a:txBody>
                  <a:tcPr/>
                </a:tc>
                <a:tc>
                  <a:txBody>
                    <a:bodyPr/>
                    <a:lstStyle/>
                    <a:p>
                      <a:r>
                        <a:rPr lang="en-US" sz="1800" b="1" u="none" kern="1200" dirty="0" smtClean="0">
                          <a:solidFill>
                            <a:schemeClr val="tx1"/>
                          </a:solidFill>
                          <a:effectLst/>
                          <a:latin typeface="+mn-lt"/>
                          <a:ea typeface="+mn-ea"/>
                          <a:cs typeface="+mn-cs"/>
                        </a:rPr>
                        <a:t>Of all nations </a:t>
                      </a:r>
                      <a:endParaRPr lang="en-US" sz="1800" u="none" dirty="0">
                        <a:solidFill>
                          <a:schemeClr val="tx1"/>
                        </a:solidFill>
                      </a:endParaRPr>
                    </a:p>
                  </a:txBody>
                  <a:tcPr/>
                </a:tc>
              </a:tr>
              <a:tr h="86568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u="none" kern="1200" dirty="0" smtClean="0">
                          <a:solidFill>
                            <a:schemeClr val="tx1"/>
                          </a:solidFill>
                          <a:effectLst/>
                          <a:latin typeface="+mn-lt"/>
                          <a:ea typeface="+mn-ea"/>
                          <a:cs typeface="+mn-cs"/>
                        </a:rPr>
                        <a:t>Subdue it                                               →</a:t>
                      </a:r>
                      <a:endParaRPr lang="en-US" sz="1800" u="none" dirty="0" smtClean="0">
                        <a:solidFill>
                          <a:schemeClr val="tx1"/>
                        </a:solidFill>
                      </a:endParaRPr>
                    </a:p>
                    <a:p>
                      <a:endParaRPr lang="en-US" sz="1800" u="none"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u="none" kern="1200" dirty="0" smtClean="0">
                          <a:solidFill>
                            <a:schemeClr val="tx1"/>
                          </a:solidFill>
                          <a:effectLst/>
                          <a:latin typeface="+mn-lt"/>
                          <a:ea typeface="+mn-ea"/>
                          <a:cs typeface="+mn-cs"/>
                        </a:rPr>
                        <a:t>Teaching them to obey everything I have commanded you </a:t>
                      </a:r>
                      <a:endParaRPr lang="en-US" sz="1800" u="none" kern="1200" dirty="0" smtClean="0">
                        <a:solidFill>
                          <a:schemeClr val="tx1"/>
                        </a:solidFill>
                        <a:effectLst/>
                        <a:latin typeface="+mn-lt"/>
                        <a:ea typeface="+mn-ea"/>
                        <a:cs typeface="+mn-cs"/>
                      </a:endParaRPr>
                    </a:p>
                    <a:p>
                      <a:endParaRPr lang="en-US" sz="1800" u="none" dirty="0">
                        <a:solidFill>
                          <a:schemeClr val="tx1"/>
                        </a:solidFill>
                      </a:endParaRPr>
                    </a:p>
                  </a:txBody>
                  <a:tcPr/>
                </a:tc>
              </a:tr>
              <a:tr h="341026">
                <a:tc>
                  <a:txBody>
                    <a:bodyPr/>
                    <a:lstStyle/>
                    <a:p>
                      <a:endParaRPr lang="en-US" sz="1800" u="none" dirty="0">
                        <a:solidFill>
                          <a:schemeClr val="tx1"/>
                        </a:solidFill>
                      </a:endParaRPr>
                    </a:p>
                  </a:txBody>
                  <a:tcPr/>
                </a:tc>
                <a:tc>
                  <a:txBody>
                    <a:bodyPr/>
                    <a:lstStyle/>
                    <a:p>
                      <a:endParaRPr lang="en-US" sz="1800" u="none">
                        <a:solidFill>
                          <a:schemeClr val="tx1"/>
                        </a:solidFill>
                      </a:endParaRPr>
                    </a:p>
                  </a:txBody>
                  <a:tcPr/>
                </a:tc>
              </a:tr>
              <a:tr h="341026">
                <a:tc>
                  <a:txBody>
                    <a:bodyPr/>
                    <a:lstStyle/>
                    <a:p>
                      <a:endParaRPr lang="en-US" sz="1800" u="none">
                        <a:solidFill>
                          <a:schemeClr val="tx1"/>
                        </a:solidFill>
                      </a:endParaRPr>
                    </a:p>
                  </a:txBody>
                  <a:tcPr/>
                </a:tc>
                <a:tc>
                  <a:txBody>
                    <a:bodyPr/>
                    <a:lstStyle/>
                    <a:p>
                      <a:endParaRPr lang="en-US" sz="1800" u="none">
                        <a:solidFill>
                          <a:schemeClr val="tx1"/>
                        </a:solidFill>
                      </a:endParaRPr>
                    </a:p>
                  </a:txBody>
                  <a:tcPr/>
                </a:tc>
              </a:tr>
              <a:tr h="341026">
                <a:tc>
                  <a:txBody>
                    <a:bodyPr/>
                    <a:lstStyle/>
                    <a:p>
                      <a:endParaRPr lang="en-US" sz="1800" u="none">
                        <a:solidFill>
                          <a:schemeClr val="tx1"/>
                        </a:solidFill>
                      </a:endParaRPr>
                    </a:p>
                  </a:txBody>
                  <a:tcPr/>
                </a:tc>
                <a:tc>
                  <a:txBody>
                    <a:bodyPr/>
                    <a:lstStyle/>
                    <a:p>
                      <a:endParaRPr lang="en-US" sz="1800" u="none" dirty="0" smtClean="0">
                        <a:solidFill>
                          <a:schemeClr val="tx1"/>
                        </a:solidFill>
                      </a:endParaRPr>
                    </a:p>
                  </a:txBody>
                  <a:tcPr/>
                </a:tc>
              </a:tr>
            </a:tbl>
          </a:graphicData>
        </a:graphic>
      </p:graphicFrame>
    </p:spTree>
    <p:extLst>
      <p:ext uri="{BB962C8B-B14F-4D97-AF65-F5344CB8AC3E}">
        <p14:creationId xmlns:p14="http://schemas.microsoft.com/office/powerpoint/2010/main" val="298540464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dirty="0"/>
              <a:t>What is the family?</a:t>
            </a:r>
            <a:r>
              <a:rPr lang="en-US" dirty="0"/>
              <a:t/>
            </a:r>
            <a:br>
              <a:rPr lang="en-US" dirty="0"/>
            </a:br>
            <a:endParaRPr lang="en-US" dirty="0"/>
          </a:p>
        </p:txBody>
      </p:sp>
      <p:sp>
        <p:nvSpPr>
          <p:cNvPr id="3" name="Content Placeholder 2"/>
          <p:cNvSpPr>
            <a:spLocks noGrp="1"/>
          </p:cNvSpPr>
          <p:nvPr>
            <p:ph idx="1"/>
          </p:nvPr>
        </p:nvSpPr>
        <p:spPr>
          <a:xfrm>
            <a:off x="457200" y="914400"/>
            <a:ext cx="7620000" cy="5486400"/>
          </a:xfrm>
        </p:spPr>
        <p:txBody>
          <a:bodyPr>
            <a:normAutofit/>
          </a:bodyPr>
          <a:lstStyle/>
          <a:p>
            <a:pPr marL="571500" lvl="0" indent="-457200">
              <a:buFont typeface="+mj-lt"/>
              <a:buAutoNum type="alphaLcParenR"/>
            </a:pPr>
            <a:r>
              <a:rPr lang="en-US" b="1" dirty="0"/>
              <a:t>God has formed men in </a:t>
            </a:r>
            <a:r>
              <a:rPr lang="en-US" b="1" dirty="0" smtClean="0"/>
              <a:t>family (</a:t>
            </a:r>
            <a:r>
              <a:rPr lang="en-US" b="1" dirty="0"/>
              <a:t>parent + children)</a:t>
            </a:r>
            <a:endParaRPr lang="en-US" dirty="0"/>
          </a:p>
          <a:p>
            <a:pPr marL="571500" lvl="0" indent="-457200">
              <a:buFont typeface="+mj-lt"/>
              <a:buAutoNum type="alphaLcParenR"/>
            </a:pPr>
            <a:r>
              <a:rPr lang="en-US" b="1" dirty="0"/>
              <a:t>Family is a divine institution with divine purpose.</a:t>
            </a:r>
            <a:endParaRPr lang="en-US" dirty="0"/>
          </a:p>
          <a:p>
            <a:pPr marL="571500" lvl="0" indent="-457200">
              <a:buFont typeface="+mj-lt"/>
              <a:buAutoNum type="alphaLcParenR"/>
            </a:pPr>
            <a:r>
              <a:rPr lang="en-US" b="1" dirty="0"/>
              <a:t>God created the institution of the family as the foundation for all human life, in all places and in all times.</a:t>
            </a:r>
            <a:endParaRPr lang="en-US" dirty="0"/>
          </a:p>
          <a:p>
            <a:pPr marL="114300" lvl="0" indent="0">
              <a:buNone/>
            </a:pPr>
            <a:r>
              <a:rPr lang="en-US" sz="2700" b="1" dirty="0" smtClean="0">
                <a:solidFill>
                  <a:schemeClr val="tx2"/>
                </a:solidFill>
              </a:rPr>
              <a:t>Who </a:t>
            </a:r>
            <a:r>
              <a:rPr lang="en-US" sz="2700" b="1" dirty="0">
                <a:solidFill>
                  <a:schemeClr val="tx2"/>
                </a:solidFill>
              </a:rPr>
              <a:t>are the children?</a:t>
            </a:r>
          </a:p>
          <a:p>
            <a:pPr marL="571500" indent="-457200">
              <a:buFont typeface="+mj-lt"/>
              <a:buAutoNum type="alphaLcParenR"/>
            </a:pPr>
            <a:r>
              <a:rPr lang="en-US" b="1" dirty="0" smtClean="0"/>
              <a:t>God’s </a:t>
            </a:r>
            <a:r>
              <a:rPr lang="en-US" b="1" dirty="0"/>
              <a:t>precious gifts (godly offspring)</a:t>
            </a:r>
            <a:endParaRPr lang="en-US" dirty="0"/>
          </a:p>
          <a:p>
            <a:pPr marL="571500" lvl="0" indent="-457200">
              <a:buFont typeface="+mj-lt"/>
              <a:buAutoNum type="alphaLcParenR"/>
            </a:pPr>
            <a:r>
              <a:rPr lang="en-US" b="1" dirty="0" smtClean="0"/>
              <a:t>The </a:t>
            </a:r>
            <a:r>
              <a:rPr lang="en-US" b="1" dirty="0"/>
              <a:t>most loved (successful)</a:t>
            </a:r>
            <a:endParaRPr lang="en-US" dirty="0"/>
          </a:p>
          <a:p>
            <a:pPr marL="571500" lvl="0" indent="-457200">
              <a:buFont typeface="+mj-lt"/>
              <a:buAutoNum type="alphaLcParenR"/>
            </a:pPr>
            <a:r>
              <a:rPr lang="en-US" b="1" dirty="0"/>
              <a:t>S</a:t>
            </a:r>
            <a:r>
              <a:rPr lang="en-US" b="1" dirty="0" smtClean="0"/>
              <a:t>inners </a:t>
            </a:r>
            <a:r>
              <a:rPr lang="en-US" b="1" dirty="0"/>
              <a:t>like us (salvation)</a:t>
            </a:r>
            <a:endParaRPr lang="en-US" dirty="0"/>
          </a:p>
          <a:p>
            <a:pPr marL="114300" indent="0">
              <a:buNone/>
            </a:pPr>
            <a:r>
              <a:rPr lang="en-US" b="1" dirty="0"/>
              <a:t> </a:t>
            </a:r>
            <a:endParaRPr lang="en-US" b="1" dirty="0" smtClean="0"/>
          </a:p>
          <a:p>
            <a:pPr marL="114300" indent="0">
              <a:buNone/>
            </a:pPr>
            <a:r>
              <a:rPr lang="en-US" sz="2500" b="1" dirty="0" smtClean="0">
                <a:solidFill>
                  <a:schemeClr val="tx2"/>
                </a:solidFill>
              </a:rPr>
              <a:t>Do </a:t>
            </a:r>
            <a:r>
              <a:rPr lang="en-US" sz="2500" b="1" dirty="0">
                <a:solidFill>
                  <a:schemeClr val="tx2"/>
                </a:solidFill>
              </a:rPr>
              <a:t>you want your children to be successful in life?</a:t>
            </a:r>
          </a:p>
          <a:p>
            <a:pPr marL="114300" indent="0">
              <a:buNone/>
            </a:pPr>
            <a:r>
              <a:rPr lang="en-US" b="1" dirty="0"/>
              <a:t> </a:t>
            </a:r>
            <a:r>
              <a:rPr lang="en-US" b="1" dirty="0" smtClean="0"/>
              <a:t>Success </a:t>
            </a:r>
            <a:r>
              <a:rPr lang="en-US" b="1" dirty="0"/>
              <a:t>is not helping our children be what they want to be.</a:t>
            </a:r>
            <a:endParaRPr lang="en-US" dirty="0"/>
          </a:p>
          <a:p>
            <a:pPr marL="114300" indent="0">
              <a:buNone/>
            </a:pPr>
            <a:r>
              <a:rPr lang="en-US" b="1" dirty="0"/>
              <a:t>But, success is helping our children be what God wants them to be.</a:t>
            </a:r>
            <a:endParaRPr lang="en-US" dirty="0"/>
          </a:p>
          <a:p>
            <a:pPr marL="114300" indent="0">
              <a:buNone/>
            </a:pPr>
            <a:endParaRPr lang="en-US" dirty="0"/>
          </a:p>
        </p:txBody>
      </p:sp>
    </p:spTree>
    <p:extLst>
      <p:ext uri="{BB962C8B-B14F-4D97-AF65-F5344CB8AC3E}">
        <p14:creationId xmlns:p14="http://schemas.microsoft.com/office/powerpoint/2010/main" val="397691863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378</TotalTime>
  <Words>1797</Words>
  <Application>Microsoft Office PowerPoint</Application>
  <PresentationFormat>On-screen Show (4:3)</PresentationFormat>
  <Paragraphs>209</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Adjacency</vt:lpstr>
      <vt:lpstr>FAMILY DISCIPLESHIP </vt:lpstr>
      <vt:lpstr>Hymn # 738  “Jesus Loves Me”</vt:lpstr>
      <vt:lpstr>Overview </vt:lpstr>
      <vt:lpstr>Which one of the following would you as a parent want most for your children? </vt:lpstr>
      <vt:lpstr>What is the first and greatest commandment?  </vt:lpstr>
      <vt:lpstr>Why do we need to love God? </vt:lpstr>
      <vt:lpstr>Three  theological  foundation  of  family </vt:lpstr>
      <vt:lpstr>The  first  commandment  and  the  great commission </vt:lpstr>
      <vt:lpstr>What is the family? </vt:lpstr>
      <vt:lpstr>What is the purpose of family?  </vt:lpstr>
      <vt:lpstr>3) Impress them on your children  </vt:lpstr>
      <vt:lpstr>Maturity progress chart (Brain formation progress) </vt:lpstr>
      <vt:lpstr>Where do we start to impress?   </vt:lpstr>
      <vt:lpstr>The necessity of family discipleship  </vt:lpstr>
      <vt:lpstr>What  are the  fundamental  causes of  decline in family  discipleship?  </vt:lpstr>
      <vt:lpstr>What  are  the  immediate  results  of  decline  in family  discipleship? </vt:lpstr>
      <vt:lpstr>Family discipleship from family worship </vt:lpstr>
      <vt:lpstr>Family discipleship from family worship</vt:lpstr>
      <vt:lpstr>God calls us to family worship  for many reasons. </vt:lpstr>
      <vt:lpstr>Family worship  time has  5  suggested components:  </vt:lpstr>
      <vt:lpstr>What else can we do?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FAMILY DISCIPLESHIP</dc:title>
  <dc:creator>Isaac Choi</dc:creator>
  <cp:lastModifiedBy>Isaac Choi</cp:lastModifiedBy>
  <cp:revision>49</cp:revision>
  <dcterms:created xsi:type="dcterms:W3CDTF">2014-03-21T00:30:06Z</dcterms:created>
  <dcterms:modified xsi:type="dcterms:W3CDTF">2014-07-07T03:31:45Z</dcterms:modified>
</cp:coreProperties>
</file>