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10" r:id="rId2"/>
    <p:sldId id="258" r:id="rId3"/>
    <p:sldId id="298" r:id="rId4"/>
    <p:sldId id="259" r:id="rId5"/>
    <p:sldId id="260" r:id="rId6"/>
    <p:sldId id="307" r:id="rId7"/>
    <p:sldId id="302" r:id="rId8"/>
    <p:sldId id="303" r:id="rId9"/>
    <p:sldId id="262" r:id="rId10"/>
    <p:sldId id="263" r:id="rId11"/>
    <p:sldId id="308" r:id="rId12"/>
    <p:sldId id="265" r:id="rId13"/>
    <p:sldId id="267" r:id="rId14"/>
    <p:sldId id="268" r:id="rId15"/>
    <p:sldId id="269" r:id="rId16"/>
    <p:sldId id="304" r:id="rId17"/>
    <p:sldId id="309" r:id="rId18"/>
    <p:sldId id="271" r:id="rId19"/>
    <p:sldId id="272" r:id="rId20"/>
    <p:sldId id="273" r:id="rId21"/>
    <p:sldId id="299" r:id="rId22"/>
    <p:sldId id="274" r:id="rId23"/>
    <p:sldId id="275" r:id="rId24"/>
    <p:sldId id="276" r:id="rId25"/>
    <p:sldId id="277" r:id="rId26"/>
    <p:sldId id="278" r:id="rId27"/>
    <p:sldId id="279" r:id="rId28"/>
    <p:sldId id="280" r:id="rId29"/>
    <p:sldId id="301" r:id="rId30"/>
    <p:sldId id="281" r:id="rId31"/>
    <p:sldId id="282" r:id="rId32"/>
    <p:sldId id="283" r:id="rId33"/>
    <p:sldId id="284" r:id="rId34"/>
    <p:sldId id="285" r:id="rId35"/>
    <p:sldId id="286" r:id="rId36"/>
    <p:sldId id="287" r:id="rId37"/>
    <p:sldId id="288" r:id="rId38"/>
    <p:sldId id="289" r:id="rId39"/>
    <p:sldId id="290" r:id="rId40"/>
    <p:sldId id="291" r:id="rId41"/>
    <p:sldId id="293" r:id="rId42"/>
    <p:sldId id="295" r:id="rId43"/>
    <p:sldId id="29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18" autoAdjust="0"/>
  </p:normalViewPr>
  <p:slideViewPr>
    <p:cSldViewPr>
      <p:cViewPr>
        <p:scale>
          <a:sx n="51" d="100"/>
          <a:sy n="51" d="100"/>
        </p:scale>
        <p:origin x="-1926" y="-4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262BAA-5700-430E-868A-BB8D821D7871}" type="datetimeFigureOut">
              <a:rPr lang="en-US" smtClean="0"/>
              <a:t>5/6/2019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7AE941-05E1-4DB0-AAE8-3A105A455729}" type="slidenum">
              <a:rPr lang="en-US" smtClean="0"/>
              <a:t>‹#›</a:t>
            </a:fld>
            <a:endParaRPr lang="en-US"/>
          </a:p>
        </p:txBody>
      </p:sp>
    </p:spTree>
    <p:extLst>
      <p:ext uri="{BB962C8B-B14F-4D97-AF65-F5344CB8AC3E}">
        <p14:creationId xmlns:p14="http://schemas.microsoft.com/office/powerpoint/2010/main" val="563663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7AE941-05E1-4DB0-AAE8-3A105A455729}" type="slidenum">
              <a:rPr lang="en-US" smtClean="0"/>
              <a:t>2</a:t>
            </a:fld>
            <a:endParaRPr lang="en-US"/>
          </a:p>
        </p:txBody>
      </p:sp>
    </p:spTree>
    <p:extLst>
      <p:ext uri="{BB962C8B-B14F-4D97-AF65-F5344CB8AC3E}">
        <p14:creationId xmlns:p14="http://schemas.microsoft.com/office/powerpoint/2010/main" val="428258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7AE941-05E1-4DB0-AAE8-3A105A455729}" type="slidenum">
              <a:rPr lang="en-US" smtClean="0"/>
              <a:t>10</a:t>
            </a:fld>
            <a:endParaRPr lang="en-US"/>
          </a:p>
        </p:txBody>
      </p:sp>
    </p:spTree>
    <p:extLst>
      <p:ext uri="{BB962C8B-B14F-4D97-AF65-F5344CB8AC3E}">
        <p14:creationId xmlns:p14="http://schemas.microsoft.com/office/powerpoint/2010/main" val="45404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7AE941-05E1-4DB0-AAE8-3A105A455729}" type="slidenum">
              <a:rPr lang="en-US" smtClean="0"/>
              <a:t>21</a:t>
            </a:fld>
            <a:endParaRPr lang="en-US"/>
          </a:p>
        </p:txBody>
      </p:sp>
    </p:spTree>
    <p:extLst>
      <p:ext uri="{BB962C8B-B14F-4D97-AF65-F5344CB8AC3E}">
        <p14:creationId xmlns:p14="http://schemas.microsoft.com/office/powerpoint/2010/main" val="1904094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92E1A7-7FF3-4C3C-B094-D49BBBE7566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146380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2E1A7-7FF3-4C3C-B094-D49BBBE7566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2282630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2E1A7-7FF3-4C3C-B094-D49BBBE7566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1466636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2E1A7-7FF3-4C3C-B094-D49BBBE7566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1351212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92E1A7-7FF3-4C3C-B094-D49BBBE7566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318009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92E1A7-7FF3-4C3C-B094-D49BBBE7566B}"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3676428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92E1A7-7FF3-4C3C-B094-D49BBBE7566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368710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92E1A7-7FF3-4C3C-B094-D49BBBE7566B}" type="datetimeFigureOut">
              <a:rPr lang="en-US" smtClean="0"/>
              <a:t>5/6/2019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71967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2E1A7-7FF3-4C3C-B094-D49BBBE7566B}" type="datetimeFigureOut">
              <a:rPr lang="en-US" smtClean="0"/>
              <a:t>5/6/2019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23539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2E1A7-7FF3-4C3C-B094-D49BBBE7566B}"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3663165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2E1A7-7FF3-4C3C-B094-D49BBBE7566B}"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166799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92E1A7-7FF3-4C3C-B094-D49BBBE7566B}" type="datetimeFigureOut">
              <a:rPr lang="en-US" smtClean="0"/>
              <a:t>5/6/2019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7916C-F172-4291-B4D0-B0D36C45A78B}" type="slidenum">
              <a:rPr lang="en-US" smtClean="0"/>
              <a:t>‹#›</a:t>
            </a:fld>
            <a:endParaRPr lang="en-US"/>
          </a:p>
        </p:txBody>
      </p:sp>
    </p:spTree>
    <p:extLst>
      <p:ext uri="{BB962C8B-B14F-4D97-AF65-F5344CB8AC3E}">
        <p14:creationId xmlns:p14="http://schemas.microsoft.com/office/powerpoint/2010/main" val="3585191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139a0c2e83ed36bddbe5-4d6c15be709d05f5d1df3f197dcb5a4e.ssl.cf2.rackcdn.com/uploaded/f/0e8135075_1544106898_familyworship-artic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 y="0"/>
            <a:ext cx="922543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ctrTitle"/>
          </p:nvPr>
        </p:nvSpPr>
        <p:spPr>
          <a:xfrm>
            <a:off x="685800" y="2209800"/>
            <a:ext cx="7772400" cy="2362200"/>
          </a:xfrm>
        </p:spPr>
        <p:txBody>
          <a:bodyPr>
            <a:normAutofit fontScale="90000"/>
          </a:bodyPr>
          <a:lstStyle/>
          <a:p>
            <a:pPr algn="l"/>
            <a:r>
              <a:rPr lang="en-US" sz="5300" b="1" dirty="0" smtClean="0">
                <a:solidFill>
                  <a:schemeClr val="bg1"/>
                </a:solidFill>
                <a:effectLst>
                  <a:outerShdw blurRad="38100" dist="38100" dir="2700000" algn="tl">
                    <a:srgbClr val="000000">
                      <a:alpha val="43137"/>
                    </a:srgbClr>
                  </a:outerShdw>
                </a:effectLst>
              </a:rPr>
              <a:t/>
            </a:r>
            <a:br>
              <a:rPr lang="en-US" sz="5300" b="1" dirty="0" smtClean="0">
                <a:solidFill>
                  <a:schemeClr val="bg1"/>
                </a:solidFill>
                <a:effectLst>
                  <a:outerShdw blurRad="38100" dist="38100" dir="2700000" algn="tl">
                    <a:srgbClr val="000000">
                      <a:alpha val="43137"/>
                    </a:srgbClr>
                  </a:outerShdw>
                </a:effectLst>
              </a:rPr>
            </a:br>
            <a:r>
              <a:rPr lang="en-US" sz="5300" b="1" dirty="0">
                <a:solidFill>
                  <a:schemeClr val="bg1"/>
                </a:solidFill>
                <a:effectLst>
                  <a:outerShdw blurRad="38100" dist="38100" dir="2700000" algn="tl">
                    <a:srgbClr val="000000">
                      <a:alpha val="43137"/>
                    </a:srgbClr>
                  </a:outerShdw>
                </a:effectLst>
              </a:rPr>
              <a:t/>
            </a:r>
            <a:br>
              <a:rPr lang="en-US" sz="5300" b="1" dirty="0">
                <a:solidFill>
                  <a:schemeClr val="bg1"/>
                </a:solidFill>
                <a:effectLst>
                  <a:outerShdw blurRad="38100" dist="38100" dir="2700000" algn="tl">
                    <a:srgbClr val="000000">
                      <a:alpha val="43137"/>
                    </a:srgbClr>
                  </a:outerShdw>
                </a:effectLst>
              </a:rPr>
            </a:br>
            <a:r>
              <a:rPr lang="en-US" sz="5300" b="1" dirty="0" smtClean="0">
                <a:solidFill>
                  <a:schemeClr val="bg1"/>
                </a:solidFill>
                <a:effectLst>
                  <a:outerShdw blurRad="38100" dist="38100" dir="2700000" algn="tl">
                    <a:srgbClr val="000000">
                      <a:alpha val="43137"/>
                    </a:srgbClr>
                  </a:outerShdw>
                </a:effectLst>
              </a:rPr>
              <a:t/>
            </a:r>
            <a:br>
              <a:rPr lang="en-US" sz="5300" b="1" dirty="0" smtClean="0">
                <a:solidFill>
                  <a:schemeClr val="bg1"/>
                </a:solidFill>
                <a:effectLst>
                  <a:outerShdw blurRad="38100" dist="38100" dir="2700000" algn="tl">
                    <a:srgbClr val="000000">
                      <a:alpha val="43137"/>
                    </a:srgbClr>
                  </a:outerShdw>
                </a:effectLst>
              </a:rPr>
            </a:br>
            <a:r>
              <a:rPr lang="en-US" sz="5300" b="1" dirty="0">
                <a:solidFill>
                  <a:schemeClr val="bg1"/>
                </a:solidFill>
                <a:effectLst>
                  <a:outerShdw blurRad="38100" dist="38100" dir="2700000" algn="tl">
                    <a:srgbClr val="000000">
                      <a:alpha val="43137"/>
                    </a:srgbClr>
                  </a:outerShdw>
                </a:effectLst>
              </a:rPr>
              <a:t/>
            </a:r>
            <a:br>
              <a:rPr lang="en-US" sz="5300" b="1" dirty="0">
                <a:solidFill>
                  <a:schemeClr val="bg1"/>
                </a:solidFill>
                <a:effectLst>
                  <a:outerShdw blurRad="38100" dist="38100" dir="2700000" algn="tl">
                    <a:srgbClr val="000000">
                      <a:alpha val="43137"/>
                    </a:srgbClr>
                  </a:outerShdw>
                </a:effectLst>
              </a:rPr>
            </a:br>
            <a:r>
              <a:rPr lang="en-US" sz="5300" b="1" dirty="0" smtClean="0">
                <a:solidFill>
                  <a:schemeClr val="bg1"/>
                </a:solidFill>
                <a:effectLst>
                  <a:outerShdw blurRad="38100" dist="38100" dir="2700000" algn="tl">
                    <a:srgbClr val="000000">
                      <a:alpha val="43137"/>
                    </a:srgbClr>
                  </a:outerShdw>
                </a:effectLst>
              </a:rPr>
              <a:t>               in the Christian home</a:t>
            </a:r>
            <a:r>
              <a:rPr lang="en-US" dirty="0">
                <a:solidFill>
                  <a:schemeClr val="bg1"/>
                </a:solidFill>
                <a:effectLst>
                  <a:outerShdw blurRad="38100" dist="38100" dir="2700000" algn="tl">
                    <a:srgbClr val="000000">
                      <a:alpha val="43137"/>
                    </a:srgbClr>
                  </a:outerShdw>
                </a:effectLst>
              </a:rPr>
              <a:t/>
            </a:r>
            <a:br>
              <a:rPr lang="en-US"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 </a:t>
            </a:r>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
            </a:r>
            <a:br>
              <a:rPr lang="en-US"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 </a:t>
            </a:r>
            <a:r>
              <a:rPr lang="en-US" b="1" dirty="0" smtClean="0">
                <a:solidFill>
                  <a:schemeClr val="bg1"/>
                </a:solidFill>
                <a:effectLst>
                  <a:outerShdw blurRad="38100" dist="38100" dir="2700000" algn="tl">
                    <a:srgbClr val="000000">
                      <a:alpha val="43137"/>
                    </a:srgbClr>
                  </a:outerShdw>
                </a:effectLst>
              </a:rPr>
              <a:t>                  Children </a:t>
            </a:r>
            <a:r>
              <a:rPr lang="en-US" b="1" dirty="0">
                <a:solidFill>
                  <a:schemeClr val="bg1"/>
                </a:solidFill>
                <a:effectLst>
                  <a:outerShdw blurRad="38100" dist="38100" dir="2700000" algn="tl">
                    <a:srgbClr val="000000">
                      <a:alpha val="43137"/>
                    </a:srgbClr>
                  </a:outerShdw>
                </a:effectLst>
              </a:rPr>
              <a:t>Bible Fellowship</a:t>
            </a:r>
            <a:r>
              <a:rPr lang="en-US" dirty="0">
                <a:solidFill>
                  <a:schemeClr val="bg1"/>
                </a:solidFill>
                <a:effectLst>
                  <a:outerShdw blurRad="38100" dist="38100" dir="2700000" algn="tl">
                    <a:srgbClr val="000000">
                      <a:alpha val="43137"/>
                    </a:srgbClr>
                  </a:outerShdw>
                </a:effectLst>
              </a:rPr>
              <a:t/>
            </a:r>
            <a:br>
              <a:rPr lang="en-US"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	</a:t>
            </a:r>
            <a:r>
              <a:rPr lang="en-US" b="1" dirty="0" smtClean="0">
                <a:solidFill>
                  <a:schemeClr val="bg1"/>
                </a:solidFill>
                <a:effectLst>
                  <a:outerShdw blurRad="38100" dist="38100" dir="2700000" algn="tl">
                    <a:srgbClr val="000000">
                      <a:alpha val="43137"/>
                    </a:srgbClr>
                  </a:outerShdw>
                </a:effectLst>
              </a:rPr>
              <a:t>                                   Isaac Y </a:t>
            </a:r>
            <a:r>
              <a:rPr lang="en-US" b="1" dirty="0">
                <a:solidFill>
                  <a:schemeClr val="bg1"/>
                </a:solidFill>
                <a:effectLst>
                  <a:outerShdw blurRad="38100" dist="38100" dir="2700000" algn="tl">
                    <a:srgbClr val="000000">
                      <a:alpha val="43137"/>
                    </a:srgbClr>
                  </a:outerShdw>
                </a:effectLst>
              </a:rPr>
              <a:t>Choi</a:t>
            </a:r>
            <a:r>
              <a:rPr lang="en-US" dirty="0">
                <a:solidFill>
                  <a:schemeClr val="bg1"/>
                </a:solidFill>
                <a:effectLst>
                  <a:outerShdw blurRad="38100" dist="38100" dir="2700000" algn="tl">
                    <a:srgbClr val="000000">
                      <a:alpha val="43137"/>
                    </a:srgbClr>
                  </a:outerShdw>
                </a:effectLst>
              </a:rPr>
              <a:t/>
            </a:r>
            <a:br>
              <a:rPr lang="en-US" dirty="0">
                <a:solidFill>
                  <a:schemeClr val="bg1"/>
                </a:solidFill>
                <a:effectLst>
                  <a:outerShdw blurRad="38100" dist="38100" dir="2700000" algn="tl">
                    <a:srgbClr val="000000">
                      <a:alpha val="43137"/>
                    </a:srgbClr>
                  </a:outerShdw>
                </a:effectLst>
              </a:rPr>
            </a:b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502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marL="0" indent="0">
              <a:buNone/>
            </a:pPr>
            <a:r>
              <a:rPr lang="en-US" b="1" dirty="0" smtClean="0">
                <a:latin typeface="Arial" panose="020B0604020202020204" pitchFamily="34" charset="0"/>
                <a:cs typeface="Arial" panose="020B0604020202020204" pitchFamily="34" charset="0"/>
              </a:rPr>
              <a:t>2)  </a:t>
            </a:r>
            <a:r>
              <a:rPr lang="en-US" b="1" u="sng" dirty="0" smtClean="0">
                <a:latin typeface="Arial" panose="020B0604020202020204" pitchFamily="34" charset="0"/>
                <a:cs typeface="Arial" panose="020B0604020202020204" pitchFamily="34" charset="0"/>
              </a:rPr>
              <a:t>Corporate </a:t>
            </a:r>
            <a:r>
              <a:rPr lang="en-US" b="1" u="sng" dirty="0">
                <a:latin typeface="Arial" panose="020B0604020202020204" pitchFamily="34" charset="0"/>
                <a:cs typeface="Arial" panose="020B0604020202020204" pitchFamily="34" charset="0"/>
              </a:rPr>
              <a:t>worship </a:t>
            </a:r>
            <a:r>
              <a:rPr lang="en-US" b="1" dirty="0">
                <a:latin typeface="Arial" panose="020B0604020202020204" pitchFamily="34" charset="0"/>
                <a:cs typeface="Arial" panose="020B0604020202020204" pitchFamily="34" charset="0"/>
              </a:rPr>
              <a:t>is the public communal &amp; congregational worship. Our common bond is our union in Christ our </a:t>
            </a:r>
            <a:r>
              <a:rPr lang="en-US" b="1" dirty="0" smtClean="0">
                <a:latin typeface="Arial" panose="020B0604020202020204" pitchFamily="34" charset="0"/>
                <a:cs typeface="Arial" panose="020B0604020202020204" pitchFamily="34" charset="0"/>
              </a:rPr>
              <a:t>Savior.</a:t>
            </a:r>
          </a:p>
          <a:p>
            <a:pPr marL="800100" lvl="2" indent="0">
              <a:buNone/>
            </a:pPr>
            <a:endParaRPr lang="en-US" sz="2800" dirty="0" smtClean="0">
              <a:latin typeface="Arial" panose="020B0604020202020204" pitchFamily="34" charset="0"/>
              <a:cs typeface="Arial" panose="020B0604020202020204" pitchFamily="34" charset="0"/>
            </a:endParaRPr>
          </a:p>
          <a:p>
            <a:pPr marL="800100" lvl="2" indent="0">
              <a:buNone/>
            </a:pPr>
            <a:r>
              <a:rPr lang="en-US" sz="2800" dirty="0" smtClean="0">
                <a:latin typeface="Arial" panose="020B0604020202020204" pitchFamily="34" charset="0"/>
                <a:cs typeface="Arial" panose="020B0604020202020204" pitchFamily="34" charset="0"/>
              </a:rPr>
              <a:t>There </a:t>
            </a:r>
            <a:r>
              <a:rPr lang="en-US" sz="2800" dirty="0">
                <a:latin typeface="Arial" panose="020B0604020202020204" pitchFamily="34" charset="0"/>
                <a:cs typeface="Arial" panose="020B0604020202020204" pitchFamily="34" charset="0"/>
              </a:rPr>
              <a:t>is a </a:t>
            </a:r>
            <a:r>
              <a:rPr lang="en-US" sz="2800" u="sng" dirty="0">
                <a:latin typeface="Arial" panose="020B0604020202020204" pitchFamily="34" charset="0"/>
                <a:cs typeface="Arial" panose="020B0604020202020204" pitchFamily="34" charset="0"/>
              </a:rPr>
              <a:t>corporate nature to our </a:t>
            </a:r>
            <a:r>
              <a:rPr lang="en-US" sz="2800" u="sng" dirty="0" smtClean="0">
                <a:latin typeface="Arial" panose="020B0604020202020204" pitchFamily="34" charset="0"/>
                <a:cs typeface="Arial" panose="020B0604020202020204" pitchFamily="34" charset="0"/>
              </a:rPr>
              <a:t>faith</a:t>
            </a:r>
            <a:r>
              <a:rPr lang="en-US" sz="2800" dirty="0" smtClean="0">
                <a:latin typeface="Arial" panose="020B0604020202020204" pitchFamily="34" charset="0"/>
                <a:cs typeface="Arial" panose="020B0604020202020204" pitchFamily="34" charset="0"/>
              </a:rPr>
              <a:t>.</a:t>
            </a:r>
          </a:p>
          <a:p>
            <a:pPr marL="800100" lvl="2" indent="0">
              <a:buNone/>
            </a:pPr>
            <a:r>
              <a:rPr lang="en-US" sz="2800" dirty="0" err="1" smtClean="0">
                <a:latin typeface="Arial" panose="020B0604020202020204" pitchFamily="34" charset="0"/>
                <a:cs typeface="Arial" panose="020B0604020202020204" pitchFamily="34" charset="0"/>
              </a:rPr>
              <a:t>Pe</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5:2, </a:t>
            </a:r>
            <a:r>
              <a:rPr lang="en-US" sz="2800" dirty="0" err="1">
                <a:latin typeface="Arial" panose="020B0604020202020204" pitchFamily="34" charset="0"/>
                <a:cs typeface="Arial" panose="020B0604020202020204" pitchFamily="34" charset="0"/>
              </a:rPr>
              <a:t>Jn</a:t>
            </a:r>
            <a:r>
              <a:rPr lang="en-US" sz="2800" dirty="0">
                <a:latin typeface="Arial" panose="020B0604020202020204" pitchFamily="34" charset="0"/>
                <a:cs typeface="Arial" panose="020B0604020202020204" pitchFamily="34" charset="0"/>
              </a:rPr>
              <a:t> 10:16--- Be shepherds of God’s </a:t>
            </a:r>
            <a:r>
              <a:rPr lang="en-US" sz="2800" dirty="0" smtClean="0">
                <a:latin typeface="Arial" panose="020B0604020202020204" pitchFamily="34" charset="0"/>
                <a:cs typeface="Arial" panose="020B0604020202020204" pitchFamily="34" charset="0"/>
              </a:rPr>
              <a:t>flock</a:t>
            </a:r>
          </a:p>
          <a:p>
            <a:pPr marL="800100" lvl="2" indent="0">
              <a:buNone/>
            </a:pPr>
            <a:r>
              <a:rPr lang="en-US" sz="2800" dirty="0" err="1" smtClean="0">
                <a:latin typeface="Arial" panose="020B0604020202020204" pitchFamily="34" charset="0"/>
                <a:cs typeface="Arial" panose="020B0604020202020204" pitchFamily="34" charset="0"/>
              </a:rPr>
              <a:t>Eph</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5, Rev 19–--- The “bride” of </a:t>
            </a:r>
            <a:r>
              <a:rPr lang="en-US" sz="2800" dirty="0" smtClean="0">
                <a:latin typeface="Arial" panose="020B0604020202020204" pitchFamily="34" charset="0"/>
                <a:cs typeface="Arial" panose="020B0604020202020204" pitchFamily="34" charset="0"/>
              </a:rPr>
              <a:t>Christ</a:t>
            </a:r>
          </a:p>
          <a:p>
            <a:pPr marL="800100" lvl="2" indent="0">
              <a:buNone/>
            </a:pPr>
            <a:r>
              <a:rPr lang="en-US" sz="2800" dirty="0" smtClean="0">
                <a:latin typeface="Arial" panose="020B0604020202020204" pitchFamily="34" charset="0"/>
                <a:cs typeface="Arial" panose="020B0604020202020204" pitchFamily="34" charset="0"/>
              </a:rPr>
              <a:t>1 </a:t>
            </a:r>
            <a:r>
              <a:rPr lang="en-US" sz="2800" dirty="0">
                <a:latin typeface="Arial" panose="020B0604020202020204" pitchFamily="34" charset="0"/>
                <a:cs typeface="Arial" panose="020B0604020202020204" pitchFamily="34" charset="0"/>
              </a:rPr>
              <a:t>Co 12:12----Though one body, has many </a:t>
            </a:r>
            <a:r>
              <a:rPr lang="en-US" sz="2800" dirty="0" smtClean="0">
                <a:latin typeface="Arial" panose="020B0604020202020204" pitchFamily="34" charset="0"/>
                <a:cs typeface="Arial" panose="020B0604020202020204" pitchFamily="34" charset="0"/>
              </a:rPr>
              <a:t>parts</a:t>
            </a:r>
          </a:p>
          <a:p>
            <a:pPr marL="800100" lvl="2" indent="0">
              <a:buNone/>
            </a:pPr>
            <a:r>
              <a:rPr lang="en-US" sz="2800" dirty="0" err="1" smtClean="0">
                <a:latin typeface="Arial" panose="020B0604020202020204" pitchFamily="34" charset="0"/>
                <a:cs typeface="Arial" panose="020B0604020202020204" pitchFamily="34" charset="0"/>
              </a:rPr>
              <a:t>Eph</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2:21–- We are being built into a holy </a:t>
            </a:r>
            <a:r>
              <a:rPr lang="en-US" sz="2800" dirty="0" smtClean="0">
                <a:latin typeface="Arial" panose="020B0604020202020204" pitchFamily="34" charset="0"/>
                <a:cs typeface="Arial" panose="020B0604020202020204" pitchFamily="34" charset="0"/>
              </a:rPr>
              <a:t>temple</a:t>
            </a:r>
          </a:p>
          <a:p>
            <a:pPr marL="800100" lvl="2" indent="0">
              <a:buNone/>
            </a:pPr>
            <a:r>
              <a:rPr lang="en-US" sz="2800" dirty="0" err="1" smtClean="0">
                <a:latin typeface="Arial" panose="020B0604020202020204" pitchFamily="34" charset="0"/>
                <a:cs typeface="Arial" panose="020B0604020202020204" pitchFamily="34" charset="0"/>
              </a:rPr>
              <a:t>Heb</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10:25----- Not giving up meeting </a:t>
            </a:r>
            <a:r>
              <a:rPr lang="en-US" sz="2800" dirty="0" smtClean="0">
                <a:latin typeface="Arial" panose="020B0604020202020204" pitchFamily="34" charset="0"/>
                <a:cs typeface="Arial" panose="020B0604020202020204" pitchFamily="34" charset="0"/>
              </a:rPr>
              <a:t>together.</a:t>
            </a:r>
          </a:p>
          <a:p>
            <a:pPr marL="800100" lvl="2" indent="0">
              <a:buNone/>
            </a:pP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Therefore</a:t>
            </a:r>
            <a:r>
              <a:rPr lang="en-US" b="1" dirty="0">
                <a:latin typeface="Arial" panose="020B0604020202020204" pitchFamily="34" charset="0"/>
                <a:cs typeface="Arial" panose="020B0604020202020204" pitchFamily="34" charset="0"/>
              </a:rPr>
              <a:t>, it is natural that when we gather together, we offer worship to our living God.</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3255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30963"/>
          </a:xfrm>
        </p:spPr>
        <p:txBody>
          <a:bodyPr>
            <a:normAutofit fontScale="92500"/>
          </a:bodyPr>
          <a:lstStyle/>
          <a:p>
            <a:pPr marL="0" indent="0">
              <a:buNone/>
            </a:pPr>
            <a:r>
              <a:rPr lang="en-US" b="1" dirty="0" smtClean="0">
                <a:latin typeface="Arial" panose="020B0604020202020204" pitchFamily="34" charset="0"/>
                <a:cs typeface="Arial" panose="020B0604020202020204" pitchFamily="34" charset="0"/>
              </a:rPr>
              <a:t>3)  </a:t>
            </a:r>
            <a:r>
              <a:rPr lang="en-US" b="1" u="sng" dirty="0" smtClean="0">
                <a:latin typeface="Arial" panose="020B0604020202020204" pitchFamily="34" charset="0"/>
                <a:cs typeface="Arial" panose="020B0604020202020204" pitchFamily="34" charset="0"/>
              </a:rPr>
              <a:t>Family </a:t>
            </a:r>
            <a:r>
              <a:rPr lang="en-US" b="1" u="sng" dirty="0">
                <a:latin typeface="Arial" panose="020B0604020202020204" pitchFamily="34" charset="0"/>
                <a:cs typeface="Arial" panose="020B0604020202020204" pitchFamily="34" charset="0"/>
              </a:rPr>
              <a:t>worship </a:t>
            </a:r>
            <a:r>
              <a:rPr lang="en-US" b="1" dirty="0">
                <a:latin typeface="Arial" panose="020B0604020202020204" pitchFamily="34" charset="0"/>
                <a:cs typeface="Arial" panose="020B0604020202020204" pitchFamily="34" charset="0"/>
              </a:rPr>
              <a:t>is a high calling, for while it is one of the most enjoyable ways a family could ever spend time </a:t>
            </a:r>
            <a:r>
              <a:rPr lang="en-US" b="1" dirty="0" smtClean="0">
                <a:latin typeface="Arial" panose="020B0604020202020204" pitchFamily="34" charset="0"/>
                <a:cs typeface="Arial" panose="020B0604020202020204" pitchFamily="34" charset="0"/>
              </a:rPr>
              <a:t>together</a:t>
            </a:r>
            <a:r>
              <a:rPr lang="en-US"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Family </a:t>
            </a:r>
            <a:r>
              <a:rPr lang="en-US" dirty="0">
                <a:latin typeface="Arial" panose="020B0604020202020204" pitchFamily="34" charset="0"/>
                <a:cs typeface="Arial" panose="020B0604020202020204" pitchFamily="34" charset="0"/>
              </a:rPr>
              <a:t>worship is </a:t>
            </a:r>
            <a:r>
              <a:rPr lang="en-US" u="sng" dirty="0">
                <a:latin typeface="Arial" panose="020B0604020202020204" pitchFamily="34" charset="0"/>
                <a:cs typeface="Arial" panose="020B0604020202020204" pitchFamily="34" charset="0"/>
              </a:rPr>
              <a:t>vital to the spiritual development of both parents and </a:t>
            </a:r>
            <a:r>
              <a:rPr lang="en-US" u="sng" dirty="0" smtClean="0">
                <a:latin typeface="Arial" panose="020B0604020202020204" pitchFamily="34" charset="0"/>
                <a:cs typeface="Arial" panose="020B0604020202020204" pitchFamily="34" charset="0"/>
              </a:rPr>
              <a:t>children.</a:t>
            </a:r>
            <a:endParaRPr lang="en-US" dirty="0">
              <a:latin typeface="Arial" panose="020B0604020202020204" pitchFamily="34" charset="0"/>
              <a:cs typeface="Arial" panose="020B0604020202020204" pitchFamily="34" charset="0"/>
            </a:endParaRP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Family </a:t>
            </a:r>
            <a:r>
              <a:rPr lang="en-US" dirty="0">
                <a:latin typeface="Arial" panose="020B0604020202020204" pitchFamily="34" charset="0"/>
                <a:cs typeface="Arial" panose="020B0604020202020204" pitchFamily="34" charset="0"/>
              </a:rPr>
              <a:t>worship has</a:t>
            </a:r>
            <a:r>
              <a:rPr lang="en-US" u="sng" dirty="0">
                <a:latin typeface="Arial" panose="020B0604020202020204" pitchFamily="34" charset="0"/>
                <a:cs typeface="Arial" panose="020B0604020202020204" pitchFamily="34" charset="0"/>
              </a:rPr>
              <a:t> the wonderful effect of centering our homes upon </a:t>
            </a:r>
            <a:r>
              <a:rPr lang="en-US" u="sng" dirty="0" smtClean="0">
                <a:latin typeface="Arial" panose="020B0604020202020204" pitchFamily="34" charset="0"/>
                <a:cs typeface="Arial" panose="020B0604020202020204" pitchFamily="34" charset="0"/>
              </a:rPr>
              <a:t>Christ.</a:t>
            </a:r>
            <a:endParaRPr lang="en-US"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Family </a:t>
            </a:r>
            <a:r>
              <a:rPr lang="en-US" dirty="0">
                <a:latin typeface="Arial" panose="020B0604020202020204" pitchFamily="34" charset="0"/>
                <a:cs typeface="Arial" panose="020B0604020202020204" pitchFamily="34" charset="0"/>
              </a:rPr>
              <a:t>worship directs our children </a:t>
            </a:r>
            <a:r>
              <a:rPr lang="en-US" u="sng" dirty="0">
                <a:latin typeface="Arial" panose="020B0604020202020204" pitchFamily="34" charset="0"/>
                <a:cs typeface="Arial" panose="020B0604020202020204" pitchFamily="34" charset="0"/>
              </a:rPr>
              <a:t>to seek Christ </a:t>
            </a:r>
            <a:r>
              <a:rPr lang="en-US" u="sng" dirty="0" smtClean="0">
                <a:latin typeface="Arial" panose="020B0604020202020204" pitchFamily="34" charset="0"/>
                <a:cs typeface="Arial" panose="020B0604020202020204" pitchFamily="34" charset="0"/>
              </a:rPr>
              <a:t>daily</a:t>
            </a:r>
            <a:r>
              <a:rPr lang="en-US" dirty="0" smtClean="0">
                <a:latin typeface="Arial" panose="020B0604020202020204" pitchFamily="34" charset="0"/>
                <a:cs typeface="Arial" panose="020B0604020202020204" pitchFamily="34" charset="0"/>
              </a:rPr>
              <a:t>.</a:t>
            </a: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Family </a:t>
            </a:r>
            <a:r>
              <a:rPr lang="en-US" dirty="0">
                <a:latin typeface="Arial" panose="020B0604020202020204" pitchFamily="34" charset="0"/>
                <a:cs typeface="Arial" panose="020B0604020202020204" pitchFamily="34" charset="0"/>
              </a:rPr>
              <a:t>worship will </a:t>
            </a:r>
            <a:r>
              <a:rPr lang="en-US" dirty="0" smtClean="0">
                <a:latin typeface="Arial" panose="020B0604020202020204" pitchFamily="34" charset="0"/>
                <a:cs typeface="Arial" panose="020B0604020202020204" pitchFamily="34" charset="0"/>
              </a:rPr>
              <a:t>begin </a:t>
            </a:r>
            <a:r>
              <a:rPr lang="en-US" u="sng" dirty="0">
                <a:latin typeface="Arial" panose="020B0604020202020204" pitchFamily="34" charset="0"/>
                <a:cs typeface="Arial" panose="020B0604020202020204" pitchFamily="34" charset="0"/>
              </a:rPr>
              <a:t>to have its actions, thoughts, &amp; words shaped by this daily </a:t>
            </a:r>
            <a:r>
              <a:rPr lang="en-US" u="sng" dirty="0" smtClean="0">
                <a:latin typeface="Arial" panose="020B0604020202020204" pitchFamily="34" charset="0"/>
                <a:cs typeface="Arial" panose="020B0604020202020204" pitchFamily="34" charset="0"/>
              </a:rPr>
              <a:t>event.</a:t>
            </a:r>
            <a:endParaRPr lang="en-US"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Family </a:t>
            </a:r>
            <a:r>
              <a:rPr lang="en-US" dirty="0">
                <a:latin typeface="Arial" panose="020B0604020202020204" pitchFamily="34" charset="0"/>
                <a:cs typeface="Arial" panose="020B0604020202020204" pitchFamily="34" charset="0"/>
              </a:rPr>
              <a:t>worship is </a:t>
            </a:r>
            <a:r>
              <a:rPr lang="en-US" u="sng" dirty="0">
                <a:latin typeface="Arial" panose="020B0604020202020204" pitchFamily="34" charset="0"/>
                <a:cs typeface="Arial" panose="020B0604020202020204" pitchFamily="34" charset="0"/>
              </a:rPr>
              <a:t>a living banner that speaks louder than any engraving on the wall which  proclaims, </a:t>
            </a:r>
            <a:endParaRPr lang="en-US" b="1" dirty="0">
              <a:latin typeface="Arial" panose="020B0604020202020204" pitchFamily="34" charset="0"/>
              <a:cs typeface="Arial" panose="020B0604020202020204" pitchFamily="34" charset="0"/>
            </a:endParaRPr>
          </a:p>
          <a:p>
            <a:pPr marL="457200" lvl="1" indent="0">
              <a:buNone/>
            </a:pPr>
            <a:r>
              <a:rPr lang="en-US" b="1" dirty="0" smtClean="0">
                <a:latin typeface="Arial" panose="020B0604020202020204" pitchFamily="34" charset="0"/>
                <a:cs typeface="Arial" panose="020B0604020202020204" pitchFamily="34" charset="0"/>
              </a:rPr>
              <a:t>  “As for </a:t>
            </a:r>
            <a:r>
              <a:rPr lang="en-US" b="1" dirty="0">
                <a:latin typeface="Arial" panose="020B0604020202020204" pitchFamily="34" charset="0"/>
                <a:cs typeface="Arial" panose="020B0604020202020204" pitchFamily="34" charset="0"/>
              </a:rPr>
              <a:t>me and my house, we will serve the Lord.” </a:t>
            </a:r>
            <a:r>
              <a:rPr lang="en-US" b="1" dirty="0" smtClean="0">
                <a:latin typeface="Arial" panose="020B0604020202020204" pitchFamily="34" charset="0"/>
                <a:cs typeface="Arial" panose="020B0604020202020204" pitchFamily="34" charset="0"/>
              </a:rPr>
              <a:t>   </a:t>
            </a:r>
          </a:p>
          <a:p>
            <a:pPr marL="457200" lvl="1" indent="0">
              <a:buNone/>
            </a:pP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(Jos 24:15b)</a:t>
            </a:r>
            <a:endParaRPr lang="en-US" dirty="0"/>
          </a:p>
        </p:txBody>
      </p:sp>
    </p:spTree>
    <p:extLst>
      <p:ext uri="{BB962C8B-B14F-4D97-AF65-F5344CB8AC3E}">
        <p14:creationId xmlns:p14="http://schemas.microsoft.com/office/powerpoint/2010/main" val="257488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b="1" dirty="0">
                <a:latin typeface="Arial" panose="020B0604020202020204" pitchFamily="34" charset="0"/>
                <a:cs typeface="Arial" panose="020B0604020202020204" pitchFamily="34" charset="0"/>
              </a:rPr>
              <a:t>2. Family worship in the Bible</a:t>
            </a:r>
            <a:endParaRPr lang="en-US" dirty="0"/>
          </a:p>
        </p:txBody>
      </p:sp>
      <p:sp>
        <p:nvSpPr>
          <p:cNvPr id="5" name="Content Placeholder 4"/>
          <p:cNvSpPr>
            <a:spLocks noGrp="1"/>
          </p:cNvSpPr>
          <p:nvPr>
            <p:ph idx="1"/>
          </p:nvPr>
        </p:nvSpPr>
        <p:spPr>
          <a:xfrm>
            <a:off x="457200" y="1219200"/>
            <a:ext cx="8686800" cy="5638800"/>
          </a:xfrm>
        </p:spPr>
        <p:txBody>
          <a:bodyPr>
            <a:normAutofit lnSpcReduction="10000"/>
          </a:bodyPr>
          <a:lstStyle/>
          <a:p>
            <a:r>
              <a:rPr lang="en-US" u="sng" dirty="0" smtClean="0">
                <a:latin typeface="Arial" panose="020B0604020202020204" pitchFamily="34" charset="0"/>
                <a:cs typeface="Arial" panose="020B0604020202020204" pitchFamily="34" charset="0"/>
              </a:rPr>
              <a:t>The </a:t>
            </a:r>
            <a:r>
              <a:rPr lang="en-US" u="sng" dirty="0">
                <a:latin typeface="Arial" panose="020B0604020202020204" pitchFamily="34" charset="0"/>
                <a:cs typeface="Arial" panose="020B0604020202020204" pitchFamily="34" charset="0"/>
              </a:rPr>
              <a:t>original church was the family church, and the original worship was family </a:t>
            </a:r>
            <a:r>
              <a:rPr lang="en-US" u="sng" dirty="0" smtClean="0">
                <a:latin typeface="Arial" panose="020B0604020202020204" pitchFamily="34" charset="0"/>
                <a:cs typeface="Arial" panose="020B0604020202020204" pitchFamily="34" charset="0"/>
              </a:rPr>
              <a:t>worship.</a:t>
            </a:r>
            <a:endParaRPr lang="en-US" dirty="0" smtClean="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Gen </a:t>
            </a:r>
            <a:r>
              <a:rPr lang="en-US" dirty="0">
                <a:latin typeface="Arial" panose="020B0604020202020204" pitchFamily="34" charset="0"/>
                <a:cs typeface="Arial" panose="020B0604020202020204" pitchFamily="34" charset="0"/>
              </a:rPr>
              <a:t>4:26---- Call the name of the </a:t>
            </a:r>
            <a:r>
              <a:rPr lang="en-US" dirty="0" smtClean="0">
                <a:latin typeface="Arial" panose="020B0604020202020204" pitchFamily="34" charset="0"/>
                <a:cs typeface="Arial" panose="020B0604020202020204" pitchFamily="34" charset="0"/>
              </a:rPr>
              <a:t>Lord</a:t>
            </a:r>
          </a:p>
          <a:p>
            <a:pPr lvl="1"/>
            <a:r>
              <a:rPr lang="en-US" dirty="0" smtClean="0">
                <a:latin typeface="Arial" panose="020B0604020202020204" pitchFamily="34" charset="0"/>
                <a:cs typeface="Arial" panose="020B0604020202020204" pitchFamily="34" charset="0"/>
              </a:rPr>
              <a:t>Gen </a:t>
            </a:r>
            <a:r>
              <a:rPr lang="en-US" dirty="0">
                <a:latin typeface="Arial" panose="020B0604020202020204" pitchFamily="34" charset="0"/>
                <a:cs typeface="Arial" panose="020B0604020202020204" pitchFamily="34" charset="0"/>
              </a:rPr>
              <a:t>18:19---- Direct his children &amp; </a:t>
            </a:r>
            <a:r>
              <a:rPr lang="en-US" dirty="0" smtClean="0">
                <a:latin typeface="Arial" panose="020B0604020202020204" pitchFamily="34" charset="0"/>
                <a:cs typeface="Arial" panose="020B0604020202020204" pitchFamily="34" charset="0"/>
              </a:rPr>
              <a:t>household</a:t>
            </a:r>
          </a:p>
          <a:p>
            <a:pPr lvl="1"/>
            <a:r>
              <a:rPr lang="en-US" dirty="0" smtClean="0">
                <a:latin typeface="Arial" panose="020B0604020202020204" pitchFamily="34" charset="0"/>
                <a:cs typeface="Arial" panose="020B0604020202020204" pitchFamily="34" charset="0"/>
              </a:rPr>
              <a:t>Jos </a:t>
            </a:r>
            <a:r>
              <a:rPr lang="en-US" dirty="0">
                <a:latin typeface="Arial" panose="020B0604020202020204" pitchFamily="34" charset="0"/>
                <a:cs typeface="Arial" panose="020B0604020202020204" pitchFamily="34" charset="0"/>
              </a:rPr>
              <a:t>24:15---- We serve the Lord </a:t>
            </a:r>
            <a:endParaRPr lang="en-US" dirty="0" smtClean="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Job </a:t>
            </a:r>
            <a:r>
              <a:rPr lang="en-US" dirty="0">
                <a:latin typeface="Arial" panose="020B0604020202020204" pitchFamily="34" charset="0"/>
                <a:cs typeface="Arial" panose="020B0604020202020204" pitchFamily="34" charset="0"/>
              </a:rPr>
              <a:t>1:5--- Offered burnt offering for his </a:t>
            </a:r>
            <a:r>
              <a:rPr lang="en-US" dirty="0" smtClean="0">
                <a:latin typeface="Arial" panose="020B0604020202020204" pitchFamily="34" charset="0"/>
                <a:cs typeface="Arial" panose="020B0604020202020204" pitchFamily="34" charset="0"/>
              </a:rPr>
              <a:t>children</a:t>
            </a:r>
          </a:p>
          <a:p>
            <a:pPr lvl="1"/>
            <a:r>
              <a:rPr lang="en-US" dirty="0" smtClean="0">
                <a:latin typeface="Arial" panose="020B0604020202020204" pitchFamily="34" charset="0"/>
                <a:cs typeface="Arial" panose="020B0604020202020204" pitchFamily="34" charset="0"/>
              </a:rPr>
              <a:t>Dt </a:t>
            </a:r>
            <a:r>
              <a:rPr lang="en-US" dirty="0">
                <a:latin typeface="Arial" panose="020B0604020202020204" pitchFamily="34" charset="0"/>
                <a:cs typeface="Arial" panose="020B0604020202020204" pitchFamily="34" charset="0"/>
              </a:rPr>
              <a:t>6:7---- Impress them on your </a:t>
            </a:r>
            <a:r>
              <a:rPr lang="en-US" dirty="0" smtClean="0">
                <a:latin typeface="Arial" panose="020B0604020202020204" pitchFamily="34" charset="0"/>
                <a:cs typeface="Arial" panose="020B0604020202020204" pitchFamily="34" charset="0"/>
              </a:rPr>
              <a:t>children</a:t>
            </a:r>
          </a:p>
          <a:p>
            <a:pPr lvl="1"/>
            <a:r>
              <a:rPr lang="en-US" dirty="0" smtClean="0">
                <a:latin typeface="Arial" panose="020B0604020202020204" pitchFamily="34" charset="0"/>
                <a:cs typeface="Arial" panose="020B0604020202020204" pitchFamily="34" charset="0"/>
              </a:rPr>
              <a:t>Ps </a:t>
            </a:r>
            <a:r>
              <a:rPr lang="en-US" dirty="0">
                <a:latin typeface="Arial" panose="020B0604020202020204" pitchFamily="34" charset="0"/>
                <a:cs typeface="Arial" panose="020B0604020202020204" pitchFamily="34" charset="0"/>
              </a:rPr>
              <a:t>78:4-7-----Teach their </a:t>
            </a:r>
            <a:r>
              <a:rPr lang="en-US" dirty="0" smtClean="0">
                <a:latin typeface="Arial" panose="020B0604020202020204" pitchFamily="34" charset="0"/>
                <a:cs typeface="Arial" panose="020B0604020202020204" pitchFamily="34" charset="0"/>
              </a:rPr>
              <a:t>children</a:t>
            </a:r>
          </a:p>
          <a:p>
            <a:pPr lvl="1"/>
            <a:r>
              <a:rPr lang="en-US" dirty="0" smtClean="0">
                <a:latin typeface="Arial" panose="020B0604020202020204" pitchFamily="34" charset="0"/>
                <a:cs typeface="Arial" panose="020B0604020202020204" pitchFamily="34" charset="0"/>
              </a:rPr>
              <a:t>2Ti </a:t>
            </a:r>
            <a:r>
              <a:rPr lang="en-US" dirty="0">
                <a:latin typeface="Arial" panose="020B0604020202020204" pitchFamily="34" charset="0"/>
                <a:cs typeface="Arial" panose="020B0604020202020204" pitchFamily="34" charset="0"/>
              </a:rPr>
              <a:t>1:5, 3:15----Taught by Lois, &amp; mom </a:t>
            </a:r>
            <a:r>
              <a:rPr lang="en-US" dirty="0" smtClean="0">
                <a:latin typeface="Arial" panose="020B0604020202020204" pitchFamily="34" charset="0"/>
                <a:cs typeface="Arial" panose="020B0604020202020204" pitchFamily="34" charset="0"/>
              </a:rPr>
              <a:t>Eunice</a:t>
            </a:r>
          </a:p>
          <a:p>
            <a:pPr lvl="1"/>
            <a:r>
              <a:rPr lang="en-US" dirty="0" smtClean="0">
                <a:latin typeface="Arial" panose="020B0604020202020204" pitchFamily="34" charset="0"/>
                <a:cs typeface="Arial" panose="020B0604020202020204" pitchFamily="34" charset="0"/>
              </a:rPr>
              <a:t>Mt </a:t>
            </a:r>
            <a:r>
              <a:rPr lang="en-US" dirty="0">
                <a:latin typeface="Arial" panose="020B0604020202020204" pitchFamily="34" charset="0"/>
                <a:cs typeface="Arial" panose="020B0604020202020204" pitchFamily="34" charset="0"/>
              </a:rPr>
              <a:t>18:20---- Gathering of 2 or 3 in my </a:t>
            </a:r>
            <a:r>
              <a:rPr lang="en-US" dirty="0" smtClean="0">
                <a:latin typeface="Arial" panose="020B0604020202020204" pitchFamily="34" charset="0"/>
                <a:cs typeface="Arial" panose="020B0604020202020204" pitchFamily="34" charset="0"/>
              </a:rPr>
              <a:t>name</a:t>
            </a:r>
          </a:p>
          <a:p>
            <a:pPr lvl="1"/>
            <a:r>
              <a:rPr lang="en-US" dirty="0" err="1" smtClean="0">
                <a:latin typeface="Arial" panose="020B0604020202020204" pitchFamily="34" charset="0"/>
                <a:cs typeface="Arial" panose="020B0604020202020204" pitchFamily="34" charset="0"/>
              </a:rPr>
              <a:t>Eph</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6:1-4-----Training &amp; instruction of the </a:t>
            </a:r>
            <a:r>
              <a:rPr lang="en-US" dirty="0" smtClean="0">
                <a:latin typeface="Arial" panose="020B0604020202020204" pitchFamily="34" charset="0"/>
                <a:cs typeface="Arial" panose="020B0604020202020204" pitchFamily="34" charset="0"/>
              </a:rPr>
              <a:t>Lord</a:t>
            </a:r>
            <a:endParaRPr lang="en-US" dirty="0"/>
          </a:p>
        </p:txBody>
      </p:sp>
    </p:spTree>
    <p:extLst>
      <p:ext uri="{BB962C8B-B14F-4D97-AF65-F5344CB8AC3E}">
        <p14:creationId xmlns:p14="http://schemas.microsoft.com/office/powerpoint/2010/main" val="331508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latin typeface="Arial" panose="020B0604020202020204" pitchFamily="34" charset="0"/>
                <a:cs typeface="Arial" panose="020B0604020202020204" pitchFamily="34" charset="0"/>
              </a:rPr>
              <a:t>3. Family worship in church history</a:t>
            </a:r>
            <a:endParaRPr lang="en-US" dirty="0"/>
          </a:p>
        </p:txBody>
      </p:sp>
      <p:sp>
        <p:nvSpPr>
          <p:cNvPr id="3" name="Content Placeholder 2"/>
          <p:cNvSpPr>
            <a:spLocks noGrp="1"/>
          </p:cNvSpPr>
          <p:nvPr>
            <p:ph idx="1"/>
          </p:nvPr>
        </p:nvSpPr>
        <p:spPr>
          <a:xfrm>
            <a:off x="381000" y="1219200"/>
            <a:ext cx="8763000" cy="5867400"/>
          </a:xfrm>
        </p:spPr>
        <p:txBody>
          <a:bodyPr>
            <a:normAutofit lnSpcReduction="10000"/>
          </a:bodyPr>
          <a:lstStyle/>
          <a:p>
            <a:pPr marL="0" indent="0">
              <a:buNone/>
            </a:pPr>
            <a:r>
              <a:rPr lang="en-US" spc="-100" dirty="0" smtClean="0">
                <a:latin typeface="Arial" panose="020B0604020202020204" pitchFamily="34" charset="0"/>
                <a:cs typeface="Arial" panose="020B0604020202020204" pitchFamily="34" charset="0"/>
              </a:rPr>
              <a:t>The </a:t>
            </a:r>
            <a:r>
              <a:rPr lang="en-US" spc="-100" dirty="0">
                <a:latin typeface="Arial" panose="020B0604020202020204" pitchFamily="34" charset="0"/>
                <a:cs typeface="Arial" panose="020B0604020202020204" pitchFamily="34" charset="0"/>
              </a:rPr>
              <a:t>lives of our Christian forefathers testify that God deserves to be worshiped daily in our homes by our families.  </a:t>
            </a:r>
            <a:endParaRPr lang="en-US" spc="-100" dirty="0" smtClean="0">
              <a:latin typeface="Arial" panose="020B0604020202020204" pitchFamily="34" charset="0"/>
              <a:cs typeface="Arial" panose="020B0604020202020204" pitchFamily="34" charset="0"/>
            </a:endParaRPr>
          </a:p>
          <a:p>
            <a:pPr marL="0" indent="0">
              <a:buNone/>
            </a:pPr>
            <a:r>
              <a:rPr lang="en-US" b="1" spc="-100" dirty="0">
                <a:latin typeface="Arial" panose="020B0604020202020204" pitchFamily="34" charset="0"/>
                <a:cs typeface="Arial" panose="020B0604020202020204" pitchFamily="34" charset="0"/>
              </a:rPr>
              <a:t>*</a:t>
            </a:r>
            <a:r>
              <a:rPr lang="en-US" b="1" spc="-100" dirty="0" smtClean="0">
                <a:latin typeface="Arial" panose="020B0604020202020204" pitchFamily="34" charset="0"/>
                <a:cs typeface="Arial" panose="020B0604020202020204" pitchFamily="34" charset="0"/>
              </a:rPr>
              <a:t>In </a:t>
            </a:r>
            <a:r>
              <a:rPr lang="en-US" b="1" spc="-100" dirty="0">
                <a:latin typeface="Arial" panose="020B0604020202020204" pitchFamily="34" charset="0"/>
                <a:cs typeface="Arial" panose="020B0604020202020204" pitchFamily="34" charset="0"/>
              </a:rPr>
              <a:t>the 2</a:t>
            </a:r>
            <a:r>
              <a:rPr lang="en-US" b="1" spc="-100" baseline="30000" dirty="0">
                <a:latin typeface="Arial" panose="020B0604020202020204" pitchFamily="34" charset="0"/>
                <a:cs typeface="Arial" panose="020B0604020202020204" pitchFamily="34" charset="0"/>
              </a:rPr>
              <a:t>nd</a:t>
            </a:r>
            <a:r>
              <a:rPr lang="en-US" b="1" spc="-100" dirty="0">
                <a:latin typeface="Arial" panose="020B0604020202020204" pitchFamily="34" charset="0"/>
                <a:cs typeface="Arial" panose="020B0604020202020204" pitchFamily="34" charset="0"/>
              </a:rPr>
              <a:t> century, a theologian, Tertullian </a:t>
            </a:r>
            <a:r>
              <a:rPr lang="en-US" spc="-100" dirty="0">
                <a:latin typeface="Arial" panose="020B0604020202020204" pitchFamily="34" charset="0"/>
                <a:cs typeface="Arial" panose="020B0604020202020204" pitchFamily="34" charset="0"/>
              </a:rPr>
              <a:t>wrote about marriage between believers. While idealizing the relationship, he explains </a:t>
            </a:r>
            <a:r>
              <a:rPr lang="en-US" u="sng" spc="-100" dirty="0">
                <a:latin typeface="Arial" panose="020B0604020202020204" pitchFamily="34" charset="0"/>
                <a:cs typeface="Arial" panose="020B0604020202020204" pitchFamily="34" charset="0"/>
              </a:rPr>
              <a:t>family worship as an integral part of a Christian home</a:t>
            </a:r>
            <a:r>
              <a:rPr lang="en-US" u="sng" spc="-100" dirty="0" smtClean="0">
                <a:latin typeface="Arial" panose="020B0604020202020204" pitchFamily="34" charset="0"/>
                <a:cs typeface="Arial" panose="020B0604020202020204" pitchFamily="34" charset="0"/>
              </a:rPr>
              <a:t>.</a:t>
            </a:r>
            <a:endParaRPr lang="en-US" spc="-100" dirty="0" smtClean="0">
              <a:latin typeface="Arial" panose="020B0604020202020204" pitchFamily="34" charset="0"/>
              <a:cs typeface="Arial" panose="020B0604020202020204" pitchFamily="34" charset="0"/>
            </a:endParaRPr>
          </a:p>
          <a:p>
            <a:pPr marL="0" indent="0">
              <a:buNone/>
            </a:pPr>
            <a:r>
              <a:rPr lang="en-US" b="1" spc="-100" dirty="0" smtClean="0">
                <a:latin typeface="Arial" panose="020B0604020202020204" pitchFamily="34" charset="0"/>
                <a:cs typeface="Arial" panose="020B0604020202020204" pitchFamily="34" charset="0"/>
              </a:rPr>
              <a:t>* </a:t>
            </a:r>
            <a:r>
              <a:rPr lang="en-US" b="1" spc="-100" dirty="0">
                <a:latin typeface="Arial" panose="020B0604020202020204" pitchFamily="34" charset="0"/>
                <a:cs typeface="Arial" panose="020B0604020202020204" pitchFamily="34" charset="0"/>
              </a:rPr>
              <a:t>John Chrysostom</a:t>
            </a:r>
            <a:r>
              <a:rPr lang="en-US" spc="-100" dirty="0">
                <a:latin typeface="Arial" panose="020B0604020202020204" pitchFamily="34" charset="0"/>
                <a:cs typeface="Arial" panose="020B0604020202020204" pitchFamily="34" charset="0"/>
              </a:rPr>
              <a:t>, the 4</a:t>
            </a:r>
            <a:r>
              <a:rPr lang="en-US" spc="-100" baseline="30000" dirty="0">
                <a:latin typeface="Arial" panose="020B0604020202020204" pitchFamily="34" charset="0"/>
                <a:cs typeface="Arial" panose="020B0604020202020204" pitchFamily="34" charset="0"/>
              </a:rPr>
              <a:t>th</a:t>
            </a:r>
            <a:r>
              <a:rPr lang="en-US" spc="-100" dirty="0">
                <a:latin typeface="Arial" panose="020B0604020202020204" pitchFamily="34" charset="0"/>
                <a:cs typeface="Arial" panose="020B0604020202020204" pitchFamily="34" charset="0"/>
              </a:rPr>
              <a:t>  century archbishop of Constantinople urged that </a:t>
            </a:r>
            <a:r>
              <a:rPr lang="en-US" u="sng" spc="-100" dirty="0">
                <a:latin typeface="Arial" panose="020B0604020202020204" pitchFamily="34" charset="0"/>
                <a:cs typeface="Arial" panose="020B0604020202020204" pitchFamily="34" charset="0"/>
              </a:rPr>
              <a:t>every house should be a small church, &amp; every head of a family to be a spiritual shepherd</a:t>
            </a:r>
            <a:r>
              <a:rPr lang="en-US" spc="-100" dirty="0">
                <a:latin typeface="Arial" panose="020B0604020202020204" pitchFamily="34" charset="0"/>
                <a:cs typeface="Arial" panose="020B0604020202020204" pitchFamily="34" charset="0"/>
              </a:rPr>
              <a:t>, remembering the account he must give even for his children.</a:t>
            </a:r>
            <a:endParaRPr lang="en-US" spc="-100" dirty="0"/>
          </a:p>
        </p:txBody>
      </p:sp>
    </p:spTree>
    <p:extLst>
      <p:ext uri="{BB962C8B-B14F-4D97-AF65-F5344CB8AC3E}">
        <p14:creationId xmlns:p14="http://schemas.microsoft.com/office/powerpoint/2010/main" val="184703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fontScale="92500"/>
          </a:bodyPr>
          <a:lstStyle/>
          <a:p>
            <a:pPr marL="0" indent="0">
              <a:buNone/>
            </a:pPr>
            <a:r>
              <a:rPr lang="en-US" b="1" dirty="0">
                <a:latin typeface="Arial" panose="020B0604020202020204" pitchFamily="34" charset="0"/>
                <a:cs typeface="Arial" panose="020B0604020202020204" pitchFamily="34" charset="0"/>
              </a:rPr>
              <a:t>* Martin Luther (1483-1546) </a:t>
            </a:r>
            <a:r>
              <a:rPr lang="en-US" dirty="0">
                <a:latin typeface="Arial" panose="020B0604020202020204" pitchFamily="34" charset="0"/>
                <a:cs typeface="Arial" panose="020B0604020202020204" pitchFamily="34" charset="0"/>
              </a:rPr>
              <a:t>wrote. “</a:t>
            </a:r>
            <a:r>
              <a:rPr lang="en-US" u="sng" dirty="0">
                <a:latin typeface="Arial" panose="020B0604020202020204" pitchFamily="34" charset="0"/>
                <a:cs typeface="Arial" panose="020B0604020202020204" pitchFamily="34" charset="0"/>
              </a:rPr>
              <a:t>Abraham had </a:t>
            </a:r>
            <a:br>
              <a:rPr lang="en-US" u="sng" dirty="0">
                <a:latin typeface="Arial" panose="020B0604020202020204" pitchFamily="34" charset="0"/>
                <a:cs typeface="Arial" panose="020B0604020202020204" pitchFamily="34" charset="0"/>
              </a:rPr>
            </a:br>
            <a:r>
              <a:rPr lang="en-US" u="sng" dirty="0">
                <a:latin typeface="Arial" panose="020B0604020202020204" pitchFamily="34" charset="0"/>
                <a:cs typeface="Arial" panose="020B0604020202020204" pitchFamily="34" charset="0"/>
              </a:rPr>
              <a:t>a house of God &amp; a church in his tent just as today</a:t>
            </a:r>
            <a:br>
              <a:rPr lang="en-US" u="sng" dirty="0">
                <a:latin typeface="Arial" panose="020B0604020202020204" pitchFamily="34" charset="0"/>
                <a:cs typeface="Arial" panose="020B0604020202020204" pitchFamily="34" charset="0"/>
              </a:rPr>
            </a:br>
            <a:r>
              <a:rPr lang="en-US" u="sng" dirty="0">
                <a:latin typeface="Arial" panose="020B0604020202020204" pitchFamily="34" charset="0"/>
                <a:cs typeface="Arial" panose="020B0604020202020204" pitchFamily="34" charset="0"/>
              </a:rPr>
              <a:t>any godly and pious head of a household directs </a:t>
            </a:r>
            <a:br>
              <a:rPr lang="en-US" u="sng" dirty="0">
                <a:latin typeface="Arial" panose="020B0604020202020204" pitchFamily="34" charset="0"/>
                <a:cs typeface="Arial" panose="020B0604020202020204" pitchFamily="34" charset="0"/>
              </a:rPr>
            </a:br>
            <a:r>
              <a:rPr lang="en-US" u="sng" dirty="0">
                <a:latin typeface="Arial" panose="020B0604020202020204" pitchFamily="34" charset="0"/>
                <a:cs typeface="Arial" panose="020B0604020202020204" pitchFamily="34" charset="0"/>
              </a:rPr>
              <a:t>his children…in godliness</a:t>
            </a:r>
            <a:r>
              <a:rPr lang="en-US" dirty="0" smtClean="0">
                <a:latin typeface="Arial" panose="020B0604020202020204" pitchFamily="34" charset="0"/>
                <a:cs typeface="Arial" panose="020B0604020202020204" pitchFamily="34" charset="0"/>
              </a:rPr>
              <a:t>.”</a:t>
            </a:r>
          </a:p>
          <a:p>
            <a:pPr marL="0" indent="0">
              <a:buNone/>
            </a:pPr>
            <a:r>
              <a:rPr lang="en-US" b="1" dirty="0" smtClean="0">
                <a:latin typeface="Arial" panose="020B0604020202020204" pitchFamily="34" charset="0"/>
                <a:cs typeface="Arial" panose="020B0604020202020204" pitchFamily="34" charset="0"/>
              </a:rPr>
              <a:t>Therefore </a:t>
            </a:r>
            <a:r>
              <a:rPr lang="en-US" b="1" dirty="0">
                <a:latin typeface="Arial" panose="020B0604020202020204" pitchFamily="34" charset="0"/>
                <a:cs typeface="Arial" panose="020B0604020202020204" pitchFamily="34" charset="0"/>
              </a:rPr>
              <a:t>such a house is actually a school and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church, and the head of household is a bishop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and priest in his house</a:t>
            </a:r>
            <a:r>
              <a:rPr lang="en-US" dirty="0" smtClean="0">
                <a:latin typeface="Arial" panose="020B0604020202020204" pitchFamily="34" charset="0"/>
                <a:cs typeface="Arial" panose="020B0604020202020204" pitchFamily="34" charset="0"/>
              </a:rPr>
              <a:t>.</a:t>
            </a:r>
          </a:p>
          <a:p>
            <a:pPr marL="0" indent="0">
              <a:buNone/>
            </a:pP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John Knox, Richard Baxter, Matthew Henry,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Jonathan Edwards, J.W. Alexander, Charles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Spurgeon, </a:t>
            </a:r>
            <a:r>
              <a:rPr lang="en-US" dirty="0">
                <a:latin typeface="Arial" panose="020B0604020202020204" pitchFamily="34" charset="0"/>
                <a:cs typeface="Arial" panose="020B0604020202020204" pitchFamily="34" charset="0"/>
              </a:rPr>
              <a:t>were  well known pastors &amp; scholars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along with The English Puritans supported together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for family worship.</a:t>
            </a:r>
            <a:endParaRPr lang="en-US" dirty="0"/>
          </a:p>
        </p:txBody>
      </p:sp>
    </p:spTree>
    <p:extLst>
      <p:ext uri="{BB962C8B-B14F-4D97-AF65-F5344CB8AC3E}">
        <p14:creationId xmlns:p14="http://schemas.microsoft.com/office/powerpoint/2010/main" val="200438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686800" cy="6477000"/>
          </a:xfrm>
        </p:spPr>
        <p:txBody>
          <a:bodyPr>
            <a:normAutofit/>
          </a:bodyPr>
          <a:lstStyle/>
          <a:p>
            <a:pPr marL="0" indent="0">
              <a:buNone/>
            </a:pPr>
            <a:r>
              <a:rPr lang="en-US" b="1" dirty="0">
                <a:latin typeface="Arial" panose="020B0604020202020204" pitchFamily="34" charset="0"/>
                <a:cs typeface="Arial" panose="020B0604020202020204" pitchFamily="34" charset="0"/>
              </a:rPr>
              <a:t>* In 1689, the Westminster Confession of Faith statement </a:t>
            </a:r>
            <a:r>
              <a:rPr lang="en-US" b="1" dirty="0" smtClean="0">
                <a:latin typeface="Arial" panose="020B0604020202020204" pitchFamily="34" charset="0"/>
                <a:cs typeface="Arial" panose="020B0604020202020204" pitchFamily="34" charset="0"/>
              </a:rPr>
              <a:t>included</a:t>
            </a:r>
            <a:endParaRPr lang="en-US" dirty="0" smtClean="0">
              <a:latin typeface="Arial" panose="020B0604020202020204" pitchFamily="34" charset="0"/>
              <a:cs typeface="Arial" panose="020B0604020202020204" pitchFamily="34" charset="0"/>
            </a:endParaRPr>
          </a:p>
          <a:p>
            <a:pPr marL="0" indent="0">
              <a:buNone/>
            </a:pPr>
            <a:r>
              <a:rPr lang="en-US" u="sng" dirty="0" smtClean="0">
                <a:latin typeface="Arial" panose="020B0604020202020204" pitchFamily="34" charset="0"/>
                <a:cs typeface="Arial" panose="020B0604020202020204" pitchFamily="34" charset="0"/>
              </a:rPr>
              <a:t>“</a:t>
            </a:r>
            <a:r>
              <a:rPr lang="en-US" u="sng" dirty="0">
                <a:latin typeface="Arial" panose="020B0604020202020204" pitchFamily="34" charset="0"/>
                <a:cs typeface="Arial" panose="020B0604020202020204" pitchFamily="34" charset="0"/>
              </a:rPr>
              <a:t>God is to be worshiped everywhere in spirit and truth: an in private families daily, &amp; in secret each one by himself” (The Directory of Family Worship</a:t>
            </a:r>
            <a:r>
              <a:rPr lang="en-US" dirty="0" smtClean="0">
                <a:latin typeface="Arial" panose="020B0604020202020204" pitchFamily="34" charset="0"/>
                <a:cs typeface="Arial" panose="020B0604020202020204" pitchFamily="34" charset="0"/>
              </a:rPr>
              <a:t>).</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document still adopted by thousands of churches around the world, the practice of family worship is explicitly prescribed.</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1723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990600"/>
          </a:xfrm>
        </p:spPr>
        <p:txBody>
          <a:bodyPr>
            <a:noAutofit/>
          </a:bodyPr>
          <a:lstStyle/>
          <a:p>
            <a:pPr algn="l"/>
            <a:r>
              <a:rPr lang="en-US" sz="4000" b="1" dirty="0" smtClean="0">
                <a:latin typeface="Arial Narrow" panose="020B0606020202030204" pitchFamily="34" charset="0"/>
              </a:rPr>
              <a:t>4. What are motivations in family worship?</a:t>
            </a:r>
            <a:endParaRPr lang="en-US" sz="4000" b="1" dirty="0">
              <a:latin typeface="Arial Narrow" panose="020B0606020202030204" pitchFamily="34" charset="0"/>
            </a:endParaRPr>
          </a:p>
        </p:txBody>
      </p:sp>
      <p:sp>
        <p:nvSpPr>
          <p:cNvPr id="3" name="Content Placeholder 2"/>
          <p:cNvSpPr>
            <a:spLocks noGrp="1"/>
          </p:cNvSpPr>
          <p:nvPr>
            <p:ph idx="1"/>
          </p:nvPr>
        </p:nvSpPr>
        <p:spPr>
          <a:xfrm>
            <a:off x="152400" y="1066800"/>
            <a:ext cx="8763000" cy="5562600"/>
          </a:xfrm>
        </p:spPr>
        <p:txBody>
          <a:bodyPr>
            <a:normAutofit fontScale="92500" lnSpcReduction="20000"/>
          </a:bodyPr>
          <a:lstStyle/>
          <a:p>
            <a:pPr marL="0" indent="0">
              <a:buNone/>
            </a:pPr>
            <a:r>
              <a:rPr lang="en-US" dirty="0" smtClean="0">
                <a:latin typeface="Arial" panose="020B0604020202020204" pitchFamily="34" charset="0"/>
                <a:cs typeface="Arial" panose="020B0604020202020204" pitchFamily="34" charset="0"/>
              </a:rPr>
              <a:t>*</a:t>
            </a:r>
            <a:r>
              <a:rPr lang="en-US" b="1" u="sng" dirty="0" smtClean="0">
                <a:latin typeface="Arial" panose="020B0604020202020204" pitchFamily="34" charset="0"/>
                <a:cs typeface="Arial" panose="020B0604020202020204" pitchFamily="34" charset="0"/>
              </a:rPr>
              <a:t>Internal church growth</a:t>
            </a:r>
          </a:p>
          <a:p>
            <a:pPr marL="0" indent="0">
              <a:buNone/>
            </a:pPr>
            <a:r>
              <a:rPr lang="en-US" dirty="0" smtClean="0">
                <a:latin typeface="Arial" panose="020B0604020202020204" pitchFamily="34" charset="0"/>
                <a:cs typeface="Arial" panose="020B0604020202020204" pitchFamily="34" charset="0"/>
              </a:rPr>
              <a:t>Few church seek to promote internal church growth by stressing the need to raise children in covenantal truth.</a:t>
            </a:r>
          </a:p>
          <a:p>
            <a:pPr marL="0" indent="0">
              <a:buNone/>
            </a:pPr>
            <a:r>
              <a:rPr lang="en-US" b="1" dirty="0" smtClean="0">
                <a:latin typeface="Arial" panose="020B0604020202020204" pitchFamily="34" charset="0"/>
                <a:cs typeface="Arial" panose="020B0604020202020204" pitchFamily="34" charset="0"/>
              </a:rPr>
              <a:t>As result, many adolescents become nominal members with mere notional faith or abandon evangelical truth. </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u="sng" dirty="0" smtClean="0">
                <a:latin typeface="Arial" panose="020B0604020202020204" pitchFamily="34" charset="0"/>
                <a:cs typeface="Arial" panose="020B0604020202020204" pitchFamily="34" charset="0"/>
              </a:rPr>
              <a:t>One major reason for this failure is the lack of stress upon family worship.</a:t>
            </a:r>
          </a:p>
          <a:p>
            <a:pPr marL="0" indent="0">
              <a:buNone/>
            </a:pPr>
            <a:r>
              <a:rPr lang="en-US" dirty="0" smtClean="0">
                <a:latin typeface="Arial" panose="020B0604020202020204" pitchFamily="34" charset="0"/>
                <a:cs typeface="Arial" panose="020B0604020202020204" pitchFamily="34" charset="0"/>
              </a:rPr>
              <a:t>In many churches and homes, family worship is an optional thing, or at most a superficial exercise such as a brief table grace before meals.</a:t>
            </a:r>
          </a:p>
          <a:p>
            <a:pPr marL="0" indent="0" algn="just">
              <a:buNone/>
            </a:pPr>
            <a:endParaRPr lang="en-US" dirty="0" smtClean="0">
              <a:latin typeface="Arial Narrow" panose="020B0606020202030204" pitchFamily="34" charset="0"/>
            </a:endParaRPr>
          </a:p>
          <a:p>
            <a:pPr marL="0" indent="0" algn="just">
              <a:buNone/>
            </a:pPr>
            <a:endParaRPr lang="en-US" dirty="0"/>
          </a:p>
        </p:txBody>
      </p:sp>
    </p:spTree>
    <p:extLst>
      <p:ext uri="{BB962C8B-B14F-4D97-AF65-F5344CB8AC3E}">
        <p14:creationId xmlns:p14="http://schemas.microsoft.com/office/powerpoint/2010/main" val="407271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991600" cy="5791200"/>
          </a:xfrm>
        </p:spPr>
        <p:txBody>
          <a:bodyPr>
            <a:normAutofit fontScale="92500" lnSpcReduction="20000"/>
          </a:bodyPr>
          <a:lstStyle/>
          <a:p>
            <a:pPr marL="0" indent="0">
              <a:buNone/>
            </a:pPr>
            <a:r>
              <a:rPr lang="en-US" b="1" dirty="0">
                <a:latin typeface="Arial" panose="020B0604020202020204" pitchFamily="34" charset="0"/>
                <a:cs typeface="Arial" panose="020B0604020202020204" pitchFamily="34" charset="0"/>
              </a:rPr>
              <a:t>Consequently, many children grow up with no experience or </a:t>
            </a:r>
            <a:r>
              <a:rPr lang="en-US" b="1" dirty="0">
                <a:latin typeface="Arial Narrow" panose="020B0606020202030204" pitchFamily="34" charset="0"/>
                <a:cs typeface="Arial" panose="020B0604020202020204" pitchFamily="34" charset="0"/>
              </a:rPr>
              <a:t>impression</a:t>
            </a:r>
            <a:r>
              <a:rPr lang="en-US" b="1" dirty="0">
                <a:latin typeface="Arial" panose="020B0604020202020204" pitchFamily="34" charset="0"/>
                <a:cs typeface="Arial" panose="020B0604020202020204" pitchFamily="34" charset="0"/>
              </a:rPr>
              <a:t> of Christian faith and worship as a daily reality.</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As goes the home, so goes the church, so goes the nation. </a:t>
            </a:r>
            <a:r>
              <a:rPr lang="en-US" b="1" dirty="0">
                <a:latin typeface="Arial" panose="020B0604020202020204" pitchFamily="34" charset="0"/>
                <a:cs typeface="Arial" panose="020B0604020202020204" pitchFamily="34" charset="0"/>
              </a:rPr>
              <a:t>Family worship is a most decisive factor in how the home goes</a:t>
            </a:r>
            <a:r>
              <a:rPr lang="en-US" dirty="0">
                <a:latin typeface="Arial" panose="020B0604020202020204" pitchFamily="34" charset="0"/>
                <a:cs typeface="Arial" panose="020B0604020202020204" pitchFamily="34" charset="0"/>
              </a:rPr>
              <a:t>. </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Of </a:t>
            </a:r>
            <a:r>
              <a:rPr lang="en-US" dirty="0">
                <a:latin typeface="Arial" panose="020B0604020202020204" pitchFamily="34" charset="0"/>
                <a:cs typeface="Arial" panose="020B0604020202020204" pitchFamily="34" charset="0"/>
              </a:rPr>
              <a:t>course, family worship is not only factor. </a:t>
            </a:r>
            <a:r>
              <a:rPr lang="en-US" u="sng" dirty="0">
                <a:latin typeface="Arial" panose="020B0604020202020204" pitchFamily="34" charset="0"/>
                <a:cs typeface="Arial" panose="020B0604020202020204" pitchFamily="34" charset="0"/>
              </a:rPr>
              <a:t>But family worship is the foundation of biblical </a:t>
            </a:r>
            <a:r>
              <a:rPr lang="en-US" u="sng" dirty="0" smtClean="0">
                <a:latin typeface="Arial" panose="020B0604020202020204" pitchFamily="34" charset="0"/>
                <a:cs typeface="Arial" panose="020B0604020202020204" pitchFamily="34" charset="0"/>
              </a:rPr>
              <a:t>parenting</a:t>
            </a:r>
            <a:r>
              <a:rPr lang="en-US" dirty="0" smtClean="0">
                <a:latin typeface="Arial" panose="020B0604020202020204" pitchFamily="34" charset="0"/>
                <a:cs typeface="Arial" panose="020B0604020202020204" pitchFamily="34" charset="0"/>
              </a:rPr>
              <a:t>.</a:t>
            </a:r>
          </a:p>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So family worship should commit itself to the time-proven, biblically-based means of spiritual nurture</a:t>
            </a:r>
            <a:r>
              <a:rPr lang="en-US" b="1" dirty="0" smtClean="0">
                <a:latin typeface="Arial" panose="020B0604020202020204" pitchFamily="34" charset="0"/>
                <a:cs typeface="Arial" panose="020B0604020202020204" pitchFamily="34" charset="0"/>
              </a:rPr>
              <a:t>.</a:t>
            </a:r>
            <a:endParaRPr lang="en-US" dirty="0"/>
          </a:p>
        </p:txBody>
      </p:sp>
    </p:spTree>
    <p:extLst>
      <p:ext uri="{BB962C8B-B14F-4D97-AF65-F5344CB8AC3E}">
        <p14:creationId xmlns:p14="http://schemas.microsoft.com/office/powerpoint/2010/main" val="406113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686800" cy="6553200"/>
          </a:xfrm>
        </p:spPr>
        <p:txBody>
          <a:bodyPr>
            <a:normAutofit/>
          </a:bodyPr>
          <a:lstStyle/>
          <a:p>
            <a:pPr marL="0" indent="0">
              <a:buNone/>
            </a:pPr>
            <a:r>
              <a:rPr lang="en-US" b="1" dirty="0">
                <a:latin typeface="Arial" panose="020B0604020202020204" pitchFamily="34" charset="0"/>
                <a:cs typeface="Arial" panose="020B0604020202020204" pitchFamily="34" charset="0"/>
              </a:rPr>
              <a:t>* </a:t>
            </a:r>
            <a:r>
              <a:rPr lang="en-US" b="1" u="sng" dirty="0">
                <a:latin typeface="Arial" panose="020B0604020202020204" pitchFamily="34" charset="0"/>
                <a:cs typeface="Arial" panose="020B0604020202020204" pitchFamily="34" charset="0"/>
              </a:rPr>
              <a:t>Equips our children for corporate </a:t>
            </a:r>
            <a:r>
              <a:rPr lang="en-US" b="1" u="sng" dirty="0" smtClean="0">
                <a:latin typeface="Arial" panose="020B0604020202020204" pitchFamily="34" charset="0"/>
                <a:cs typeface="Arial" panose="020B0604020202020204" pitchFamily="34" charset="0"/>
              </a:rPr>
              <a:t>worship</a:t>
            </a:r>
            <a:endParaRPr lang="en-US" dirty="0" smtClean="0">
              <a:latin typeface="Arial" panose="020B0604020202020204" pitchFamily="34" charset="0"/>
              <a:cs typeface="Arial" panose="020B0604020202020204" pitchFamily="34" charset="0"/>
            </a:endParaRPr>
          </a:p>
          <a:p>
            <a:pPr marL="400050" lvl="1" indent="0">
              <a:buNone/>
            </a:pPr>
            <a:r>
              <a:rPr lang="en-US" sz="3600" dirty="0" smtClean="0">
                <a:latin typeface="Arial" panose="020B0604020202020204" pitchFamily="34" charset="0"/>
                <a:cs typeface="Arial" panose="020B0604020202020204" pitchFamily="34" charset="0"/>
              </a:rPr>
              <a:t>Family </a:t>
            </a:r>
            <a:r>
              <a:rPr lang="en-US" sz="3600" dirty="0">
                <a:latin typeface="Arial" panose="020B0604020202020204" pitchFamily="34" charset="0"/>
                <a:cs typeface="Arial" panose="020B0604020202020204" pitchFamily="34" charset="0"/>
              </a:rPr>
              <a:t>worship provides the added benefit of training our children for corporate worship. </a:t>
            </a:r>
            <a:r>
              <a:rPr lang="en-US" sz="3600" b="1" dirty="0">
                <a:latin typeface="Arial" panose="020B0604020202020204" pitchFamily="34" charset="0"/>
                <a:cs typeface="Arial" panose="020B0604020202020204" pitchFamily="34" charset="0"/>
              </a:rPr>
              <a:t>As they sit and listen to the Word of God, hear prayers, or singing hymns, the same elements </a:t>
            </a:r>
            <a:r>
              <a:rPr lang="en-US" sz="3600" dirty="0">
                <a:latin typeface="Arial" panose="020B0604020202020204" pitchFamily="34" charset="0"/>
                <a:cs typeface="Arial" panose="020B0604020202020204" pitchFamily="34" charset="0"/>
              </a:rPr>
              <a:t>found in corporate worship in the church will take on a new meaning.</a:t>
            </a:r>
            <a:endParaRPr lang="en-US" sz="3600" dirty="0"/>
          </a:p>
        </p:txBody>
      </p:sp>
    </p:spTree>
    <p:extLst>
      <p:ext uri="{BB962C8B-B14F-4D97-AF65-F5344CB8AC3E}">
        <p14:creationId xmlns:p14="http://schemas.microsoft.com/office/powerpoint/2010/main" val="3162802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Autofit/>
          </a:bodyPr>
          <a:lstStyle/>
          <a:p>
            <a:pPr marL="0" indent="0">
              <a:spcAft>
                <a:spcPts val="600"/>
              </a:spcAft>
              <a:buNone/>
            </a:pPr>
            <a:r>
              <a:rPr lang="en-US" b="1" spc="-100" dirty="0">
                <a:latin typeface="Arial" panose="020B0604020202020204" pitchFamily="34" charset="0"/>
                <a:cs typeface="Arial" panose="020B0604020202020204" pitchFamily="34" charset="0"/>
              </a:rPr>
              <a:t>* As parents, we have the greatest privileges in all of life: teaching our children to know God, His word, and what He has done. </a:t>
            </a:r>
            <a:endParaRPr lang="en-US" spc="-100" dirty="0" smtClean="0">
              <a:latin typeface="Arial" panose="020B0604020202020204" pitchFamily="34" charset="0"/>
              <a:cs typeface="Arial" panose="020B0604020202020204" pitchFamily="34" charset="0"/>
            </a:endParaRPr>
          </a:p>
          <a:p>
            <a:pPr marL="0" indent="0">
              <a:spcAft>
                <a:spcPts val="600"/>
              </a:spcAft>
              <a:buNone/>
            </a:pPr>
            <a:r>
              <a:rPr lang="en-US" spc="-100" dirty="0" smtClean="0">
                <a:latin typeface="Arial" panose="020B0604020202020204" pitchFamily="34" charset="0"/>
                <a:cs typeface="Arial" panose="020B0604020202020204" pitchFamily="34" charset="0"/>
              </a:rPr>
              <a:t>We </a:t>
            </a:r>
            <a:r>
              <a:rPr lang="en-US" spc="-100" dirty="0">
                <a:latin typeface="Arial" panose="020B0604020202020204" pitchFamily="34" charset="0"/>
                <a:cs typeface="Arial" panose="020B0604020202020204" pitchFamily="34" charset="0"/>
              </a:rPr>
              <a:t>need to continually remind our families, and ourselves of this fact. </a:t>
            </a:r>
            <a:r>
              <a:rPr lang="en-US" u="sng" spc="-100" dirty="0">
                <a:latin typeface="Arial" panose="020B0604020202020204" pitchFamily="34" charset="0"/>
                <a:cs typeface="Arial" panose="020B0604020202020204" pitchFamily="34" charset="0"/>
              </a:rPr>
              <a:t>And family worship provides a daily opportunity to do so. </a:t>
            </a:r>
            <a:r>
              <a:rPr lang="en-US" b="1" spc="-100" dirty="0">
                <a:latin typeface="Arial" panose="020B0604020202020204" pitchFamily="34" charset="0"/>
                <a:cs typeface="Arial" panose="020B0604020202020204" pitchFamily="34" charset="0"/>
              </a:rPr>
              <a:t>There is no better daily way of encouraging this than to practice daily family worship</a:t>
            </a:r>
            <a:r>
              <a:rPr lang="en-US" b="1" spc="-100" dirty="0" smtClean="0">
                <a:latin typeface="Arial" panose="020B0604020202020204" pitchFamily="34" charset="0"/>
                <a:cs typeface="Arial" panose="020B0604020202020204" pitchFamily="34" charset="0"/>
              </a:rPr>
              <a:t>.</a:t>
            </a:r>
            <a:endParaRPr lang="en-US" spc="-100" dirty="0" smtClean="0">
              <a:latin typeface="Arial" panose="020B0604020202020204" pitchFamily="34" charset="0"/>
              <a:cs typeface="Arial" panose="020B0604020202020204" pitchFamily="34" charset="0"/>
            </a:endParaRPr>
          </a:p>
          <a:p>
            <a:pPr marL="0" indent="0">
              <a:spcAft>
                <a:spcPts val="600"/>
              </a:spcAft>
              <a:buNone/>
            </a:pPr>
            <a:r>
              <a:rPr lang="en-US" b="1" spc="-100" dirty="0" smtClean="0">
                <a:latin typeface="Arial" panose="020B0604020202020204" pitchFamily="34" charset="0"/>
                <a:cs typeface="Arial" panose="020B0604020202020204" pitchFamily="34" charset="0"/>
              </a:rPr>
              <a:t>* </a:t>
            </a:r>
            <a:r>
              <a:rPr lang="en-US" b="1" spc="-100" dirty="0">
                <a:latin typeface="Arial" panose="020B0604020202020204" pitchFamily="34" charset="0"/>
                <a:cs typeface="Arial" panose="020B0604020202020204" pitchFamily="34" charset="0"/>
              </a:rPr>
              <a:t>Family worship provides a continual reminder that we are worshipers of Christ. </a:t>
            </a:r>
            <a:r>
              <a:rPr lang="en-US" spc="-100" dirty="0">
                <a:latin typeface="Arial" panose="020B0604020202020204" pitchFamily="34" charset="0"/>
                <a:cs typeface="Arial" panose="020B0604020202020204" pitchFamily="34" charset="0"/>
              </a:rPr>
              <a:t>We are not raising children to be just moral and competent people, but worshipers of God. </a:t>
            </a:r>
            <a:br>
              <a:rPr lang="en-US" spc="-100" dirty="0">
                <a:latin typeface="Arial" panose="020B0604020202020204" pitchFamily="34" charset="0"/>
                <a:cs typeface="Arial" panose="020B0604020202020204" pitchFamily="34" charset="0"/>
              </a:rPr>
            </a:br>
            <a:r>
              <a:rPr lang="en-US" spc="-100" dirty="0">
                <a:latin typeface="Arial" panose="020B0604020202020204" pitchFamily="34" charset="0"/>
                <a:cs typeface="Arial" panose="020B0604020202020204" pitchFamily="34" charset="0"/>
              </a:rPr>
              <a:t/>
            </a:r>
            <a:br>
              <a:rPr lang="en-US" spc="-100" dirty="0">
                <a:latin typeface="Arial" panose="020B0604020202020204" pitchFamily="34" charset="0"/>
                <a:cs typeface="Arial" panose="020B0604020202020204" pitchFamily="34" charset="0"/>
              </a:rPr>
            </a:br>
            <a:endParaRPr lang="en-US" spc="-100" dirty="0"/>
          </a:p>
        </p:txBody>
      </p:sp>
    </p:spTree>
    <p:extLst>
      <p:ext uri="{BB962C8B-B14F-4D97-AF65-F5344CB8AC3E}">
        <p14:creationId xmlns:p14="http://schemas.microsoft.com/office/powerpoint/2010/main" val="154879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l"/>
            <a:r>
              <a:rPr lang="en-US" dirty="0">
                <a:latin typeface="Arial" panose="020B0604020202020204" pitchFamily="34" charset="0"/>
                <a:cs typeface="Arial" panose="020B0604020202020204" pitchFamily="34" charset="0"/>
              </a:rPr>
              <a:t>OVERVIEW</a:t>
            </a:r>
          </a:p>
        </p:txBody>
      </p:sp>
      <p:sp>
        <p:nvSpPr>
          <p:cNvPr id="2" name="Content Placeholder 1"/>
          <p:cNvSpPr>
            <a:spLocks noGrp="1"/>
          </p:cNvSpPr>
          <p:nvPr>
            <p:ph idx="1"/>
          </p:nvPr>
        </p:nvSpPr>
        <p:spPr>
          <a:xfrm>
            <a:off x="0" y="1600200"/>
            <a:ext cx="9144000" cy="5257800"/>
          </a:xfrm>
        </p:spPr>
        <p:txBody>
          <a:bodyPr>
            <a:normAutofit lnSpcReduction="10000"/>
          </a:bodyPr>
          <a:lstStyle/>
          <a:p>
            <a:pPr marL="0" indent="0">
              <a:buNone/>
            </a:pPr>
            <a:r>
              <a:rPr lang="en-US" dirty="0" smtClean="0">
                <a:latin typeface="Arial" panose="020B0604020202020204" pitchFamily="34" charset="0"/>
                <a:cs typeface="Arial" panose="020B0604020202020204" pitchFamily="34" charset="0"/>
              </a:rPr>
              <a:t>Everyone </a:t>
            </a:r>
            <a:r>
              <a:rPr lang="en-US" dirty="0">
                <a:latin typeface="Arial" panose="020B0604020202020204" pitchFamily="34" charset="0"/>
                <a:cs typeface="Arial" panose="020B0604020202020204" pitchFamily="34" charset="0"/>
              </a:rPr>
              <a:t>lives for something. And what live for naturally shapes our daily lives.</a:t>
            </a:r>
            <a:br>
              <a:rPr lang="en-US"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We are worshipers of God, </a:t>
            </a:r>
            <a:r>
              <a:rPr lang="en-US" dirty="0">
                <a:latin typeface="Arial" panose="020B0604020202020204" pitchFamily="34" charset="0"/>
                <a:cs typeface="Arial" panose="020B0604020202020204" pitchFamily="34" charset="0"/>
              </a:rPr>
              <a:t>and this is the dominant factor for all of our life. For this purpose we were created and recreated in Christ Jesus.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Family worship is not something we have to do. </a:t>
            </a:r>
            <a:r>
              <a:rPr lang="en-US" b="1" dirty="0">
                <a:latin typeface="Arial" panose="020B0604020202020204" pitchFamily="34" charset="0"/>
                <a:cs typeface="Arial" panose="020B0604020202020204" pitchFamily="34" charset="0"/>
              </a:rPr>
              <a:t>Rather, family worship, like other spiritual disciplines, becomes something we want to do. </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1691451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686800" cy="6629400"/>
          </a:xfrm>
        </p:spPr>
        <p:txBody>
          <a:bodyPr>
            <a:normAutofit/>
          </a:bodyPr>
          <a:lstStyle/>
          <a:p>
            <a:pPr marL="0" indent="0">
              <a:spcAft>
                <a:spcPts val="600"/>
              </a:spcAft>
              <a:buNone/>
            </a:pPr>
            <a:r>
              <a:rPr lang="en-US" b="1" dirty="0" smtClean="0">
                <a:latin typeface="Arial" panose="020B0604020202020204" pitchFamily="34" charset="0"/>
                <a:cs typeface="Arial" panose="020B0604020202020204" pitchFamily="34" charset="0"/>
              </a:rPr>
              <a:t>* As </a:t>
            </a:r>
            <a:r>
              <a:rPr lang="en-US" b="1" dirty="0">
                <a:latin typeface="Arial" panose="020B0604020202020204" pitchFamily="34" charset="0"/>
                <a:cs typeface="Arial" panose="020B0604020202020204" pitchFamily="34" charset="0"/>
              </a:rPr>
              <a:t>parents, our goal is to prepare our children for </a:t>
            </a:r>
            <a:r>
              <a:rPr lang="en-US" b="1" dirty="0" smtClean="0">
                <a:latin typeface="Arial" panose="020B0604020202020204" pitchFamily="34" charset="0"/>
                <a:cs typeface="Arial" panose="020B0604020202020204" pitchFamily="34" charset="0"/>
              </a:rPr>
              <a:t>eternity.</a:t>
            </a:r>
          </a:p>
          <a:p>
            <a:pPr marL="0" indent="0">
              <a:spcAft>
                <a:spcPts val="600"/>
              </a:spcAft>
              <a:buNone/>
            </a:pPr>
            <a:r>
              <a:rPr lang="en-US" dirty="0" smtClean="0">
                <a:latin typeface="Arial" panose="020B0604020202020204" pitchFamily="34" charset="0"/>
                <a:cs typeface="Arial" panose="020B0604020202020204" pitchFamily="34" charset="0"/>
              </a:rPr>
              <a:t>For </a:t>
            </a:r>
            <a:r>
              <a:rPr lang="en-US" dirty="0">
                <a:latin typeface="Arial" panose="020B0604020202020204" pitchFamily="34" charset="0"/>
                <a:cs typeface="Arial" panose="020B0604020202020204" pitchFamily="34" charset="0"/>
              </a:rPr>
              <a:t>we know that, in the end, it depends on their faith in Christ, and living for Him that matters. </a:t>
            </a:r>
            <a:r>
              <a:rPr lang="en-US" dirty="0" smtClean="0">
                <a:latin typeface="Arial" panose="020B0604020202020204" pitchFamily="34" charset="0"/>
                <a:cs typeface="Arial" panose="020B0604020202020204" pitchFamily="34" charset="0"/>
              </a:rPr>
              <a:t>We </a:t>
            </a:r>
            <a:r>
              <a:rPr lang="en-US" dirty="0">
                <a:latin typeface="Arial" panose="020B0604020202020204" pitchFamily="34" charset="0"/>
                <a:cs typeface="Arial" panose="020B0604020202020204" pitchFamily="34" charset="0"/>
              </a:rPr>
              <a:t>can’t make this </a:t>
            </a:r>
            <a:r>
              <a:rPr lang="en-US" dirty="0" smtClean="0">
                <a:latin typeface="Arial" panose="020B0604020202020204" pitchFamily="34" charset="0"/>
                <a:cs typeface="Arial" panose="020B0604020202020204" pitchFamily="34" charset="0"/>
              </a:rPr>
              <a:t>happen.</a:t>
            </a:r>
          </a:p>
          <a:p>
            <a:pPr marL="0" indent="0">
              <a:spcAft>
                <a:spcPts val="600"/>
              </a:spcAft>
              <a:buNone/>
            </a:pPr>
            <a:r>
              <a:rPr lang="en-US" b="1" dirty="0" smtClean="0">
                <a:latin typeface="Arial" panose="020B0604020202020204" pitchFamily="34" charset="0"/>
                <a:cs typeface="Arial" panose="020B0604020202020204" pitchFamily="34" charset="0"/>
              </a:rPr>
              <a:t>But </a:t>
            </a:r>
            <a:r>
              <a:rPr lang="en-US" b="1" dirty="0">
                <a:latin typeface="Arial" panose="020B0604020202020204" pitchFamily="34" charset="0"/>
                <a:cs typeface="Arial" panose="020B0604020202020204" pitchFamily="34" charset="0"/>
              </a:rPr>
              <a:t>family worship directs our children to seek Christ daily, and that is the very </a:t>
            </a:r>
            <a:r>
              <a:rPr lang="en-US" b="1" dirty="0" smtClean="0">
                <a:latin typeface="Arial" panose="020B0604020202020204" pitchFamily="34" charset="0"/>
                <a:cs typeface="Arial" panose="020B0604020202020204" pitchFamily="34" charset="0"/>
              </a:rPr>
              <a:t>best.</a:t>
            </a:r>
          </a:p>
          <a:p>
            <a:pPr marL="0" indent="0">
              <a:spcAft>
                <a:spcPts val="600"/>
              </a:spcAft>
              <a:buNone/>
            </a:pPr>
            <a:r>
              <a:rPr lang="en-US" dirty="0" smtClean="0">
                <a:latin typeface="Arial" panose="020B0604020202020204" pitchFamily="34" charset="0"/>
                <a:cs typeface="Arial" panose="020B0604020202020204" pitchFamily="34" charset="0"/>
              </a:rPr>
              <a:t>Family </a:t>
            </a:r>
            <a:r>
              <a:rPr lang="en-US" dirty="0">
                <a:latin typeface="Arial" panose="020B0604020202020204" pitchFamily="34" charset="0"/>
                <a:cs typeface="Arial" panose="020B0604020202020204" pitchFamily="34" charset="0"/>
              </a:rPr>
              <a:t>worship, the sort of discipline is far greater than physical discipline. </a:t>
            </a:r>
            <a:r>
              <a:rPr lang="en-US" b="1" dirty="0">
                <a:latin typeface="Arial" panose="020B0604020202020204" pitchFamily="34" charset="0"/>
                <a:cs typeface="Arial" panose="020B0604020202020204" pitchFamily="34" charset="0"/>
              </a:rPr>
              <a:t>So family worship will never be easy. </a:t>
            </a:r>
            <a:r>
              <a:rPr lang="en-US" dirty="0">
                <a:latin typeface="Arial" panose="020B0604020202020204" pitchFamily="34" charset="0"/>
                <a:cs typeface="Arial" panose="020B0604020202020204" pitchFamily="34" charset="0"/>
              </a:rPr>
              <a:t>However, </a:t>
            </a:r>
            <a:r>
              <a:rPr lang="en-US" u="sng" dirty="0">
                <a:latin typeface="Arial" panose="020B0604020202020204" pitchFamily="34" charset="0"/>
                <a:cs typeface="Arial" panose="020B0604020202020204" pitchFamily="34" charset="0"/>
              </a:rPr>
              <a:t>family worship will prove to be a kingdom investment with eternal blessing.</a:t>
            </a:r>
            <a:endParaRPr lang="en-US" dirty="0"/>
          </a:p>
        </p:txBody>
      </p:sp>
    </p:spTree>
    <p:extLst>
      <p:ext uri="{BB962C8B-B14F-4D97-AF65-F5344CB8AC3E}">
        <p14:creationId xmlns:p14="http://schemas.microsoft.com/office/powerpoint/2010/main" val="425476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fontScale="92500" lnSpcReduction="10000"/>
          </a:bodyPr>
          <a:lstStyle/>
          <a:p>
            <a:pPr marL="0" indent="0">
              <a:buNone/>
            </a:pPr>
            <a:r>
              <a:rPr lang="en-US" sz="3500" b="1" u="sng" dirty="0">
                <a:latin typeface="Arial Narrow" panose="020B0606020202030204" pitchFamily="34" charset="0"/>
              </a:rPr>
              <a:t>*</a:t>
            </a:r>
            <a:r>
              <a:rPr lang="en-US" sz="3500" b="1" u="sng" dirty="0">
                <a:latin typeface="Arial" panose="020B0604020202020204" pitchFamily="34" charset="0"/>
                <a:cs typeface="Arial" panose="020B0604020202020204" pitchFamily="34" charset="0"/>
              </a:rPr>
              <a:t>Family worship binds family </a:t>
            </a:r>
            <a:r>
              <a:rPr lang="en-US" sz="3500" b="1" u="sng" dirty="0" smtClean="0">
                <a:latin typeface="Arial" panose="020B0604020202020204" pitchFamily="34" charset="0"/>
                <a:cs typeface="Arial" panose="020B0604020202020204" pitchFamily="34" charset="0"/>
              </a:rPr>
              <a:t>together</a:t>
            </a:r>
            <a:endParaRPr lang="en-US" sz="3500" b="1" dirty="0" smtClean="0">
              <a:latin typeface="Arial" panose="020B0604020202020204" pitchFamily="34" charset="0"/>
              <a:cs typeface="Arial" panose="020B0604020202020204" pitchFamily="34" charset="0"/>
            </a:endParaRPr>
          </a:p>
          <a:p>
            <a:pPr marL="0" indent="0">
              <a:buNone/>
            </a:pPr>
            <a:r>
              <a:rPr lang="en-US" sz="3500" dirty="0" smtClean="0">
                <a:latin typeface="Arial" panose="020B0604020202020204" pitchFamily="34" charset="0"/>
                <a:cs typeface="Arial" panose="020B0604020202020204" pitchFamily="34" charset="0"/>
              </a:rPr>
              <a:t>In </a:t>
            </a:r>
            <a:r>
              <a:rPr lang="en-US" sz="3500" dirty="0">
                <a:latin typeface="Arial" panose="020B0604020202020204" pitchFamily="34" charset="0"/>
                <a:cs typeface="Arial" panose="020B0604020202020204" pitchFamily="34" charset="0"/>
              </a:rPr>
              <a:t>our fast-moving &amp; ever busy society, there are few things that a family does daily </a:t>
            </a:r>
            <a:r>
              <a:rPr lang="en-US" sz="3500" dirty="0" smtClean="0">
                <a:latin typeface="Arial" panose="020B0604020202020204" pitchFamily="34" charset="0"/>
                <a:cs typeface="Arial" panose="020B0604020202020204" pitchFamily="34" charset="0"/>
              </a:rPr>
              <a:t>together.</a:t>
            </a:r>
          </a:p>
          <a:p>
            <a:pPr marL="0" indent="0">
              <a:buNone/>
            </a:pPr>
            <a:endParaRPr lang="en-US" sz="1900" dirty="0" smtClean="0">
              <a:latin typeface="Arial" panose="020B0604020202020204" pitchFamily="34" charset="0"/>
              <a:cs typeface="Arial" panose="020B0604020202020204" pitchFamily="34" charset="0"/>
            </a:endParaRPr>
          </a:p>
          <a:p>
            <a:pPr marL="0" indent="0">
              <a:buNone/>
            </a:pPr>
            <a:r>
              <a:rPr lang="en-US" sz="3500" b="1" dirty="0" smtClean="0">
                <a:latin typeface="Arial" panose="020B0604020202020204" pitchFamily="34" charset="0"/>
                <a:cs typeface="Arial" panose="020B0604020202020204" pitchFamily="34" charset="0"/>
              </a:rPr>
              <a:t>When </a:t>
            </a:r>
            <a:r>
              <a:rPr lang="en-US" sz="3500" b="1" dirty="0">
                <a:latin typeface="Arial" panose="020B0604020202020204" pitchFamily="34" charset="0"/>
                <a:cs typeface="Arial" panose="020B0604020202020204" pitchFamily="34" charset="0"/>
              </a:rPr>
              <a:t>your family come together daily for </a:t>
            </a:r>
            <a:r>
              <a:rPr lang="en-US" sz="3500" b="1" dirty="0" smtClean="0">
                <a:latin typeface="Arial" panose="020B0604020202020204" pitchFamily="34" charset="0"/>
                <a:cs typeface="Arial" panose="020B0604020202020204" pitchFamily="34" charset="0"/>
              </a:rPr>
              <a:t>worship:</a:t>
            </a:r>
          </a:p>
          <a:p>
            <a:pPr marL="400050" lvl="1" indent="0">
              <a:buNone/>
            </a:pPr>
            <a:r>
              <a:rPr lang="en-US" sz="3500" dirty="0" smtClean="0">
                <a:latin typeface="Arial" panose="020B0604020202020204" pitchFamily="34" charset="0"/>
                <a:cs typeface="Arial" panose="020B0604020202020204" pitchFamily="34" charset="0"/>
              </a:rPr>
              <a:t>This </a:t>
            </a:r>
            <a:r>
              <a:rPr lang="en-US" sz="3500" dirty="0">
                <a:latin typeface="Arial" panose="020B0604020202020204" pitchFamily="34" charset="0"/>
                <a:cs typeface="Arial" panose="020B0604020202020204" pitchFamily="34" charset="0"/>
              </a:rPr>
              <a:t>activity would become the most </a:t>
            </a:r>
            <a:r>
              <a:rPr lang="en-US" sz="3500" dirty="0" smtClean="0">
                <a:latin typeface="Arial" panose="020B0604020202020204" pitchFamily="34" charset="0"/>
                <a:cs typeface="Arial" panose="020B0604020202020204" pitchFamily="34" charset="0"/>
              </a:rPr>
              <a:t>important central </a:t>
            </a:r>
            <a:r>
              <a:rPr lang="en-US" sz="3500" dirty="0">
                <a:latin typeface="Arial" panose="020B0604020202020204" pitchFamily="34" charset="0"/>
                <a:cs typeface="Arial" panose="020B0604020202020204" pitchFamily="34" charset="0"/>
              </a:rPr>
              <a:t>aspect of family. </a:t>
            </a:r>
            <a:endParaRPr lang="en-US" sz="3500" dirty="0" smtClean="0">
              <a:latin typeface="Arial" panose="020B0604020202020204" pitchFamily="34" charset="0"/>
              <a:cs typeface="Arial" panose="020B0604020202020204" pitchFamily="34" charset="0"/>
            </a:endParaRPr>
          </a:p>
          <a:p>
            <a:pPr marL="400050" lvl="1" indent="0">
              <a:buNone/>
            </a:pPr>
            <a:r>
              <a:rPr lang="en-US" sz="3500" dirty="0" smtClean="0">
                <a:latin typeface="Arial" panose="020B0604020202020204" pitchFamily="34" charset="0"/>
                <a:cs typeface="Arial" panose="020B0604020202020204" pitchFamily="34" charset="0"/>
              </a:rPr>
              <a:t>And </a:t>
            </a:r>
            <a:r>
              <a:rPr lang="en-US" sz="3500" dirty="0">
                <a:latin typeface="Arial" panose="020B0604020202020204" pitchFamily="34" charset="0"/>
                <a:cs typeface="Arial" panose="020B0604020202020204" pitchFamily="34" charset="0"/>
              </a:rPr>
              <a:t>we are a worshiping family, enjoying </a:t>
            </a:r>
            <a:r>
              <a:rPr lang="en-US" sz="3500" dirty="0" smtClean="0">
                <a:latin typeface="Arial" panose="020B0604020202020204" pitchFamily="34" charset="0"/>
                <a:cs typeface="Arial" panose="020B0604020202020204" pitchFamily="34" charset="0"/>
              </a:rPr>
              <a:t>Christ, and </a:t>
            </a:r>
            <a:r>
              <a:rPr lang="en-US" sz="3500" dirty="0">
                <a:latin typeface="Arial" panose="020B0604020202020204" pitchFamily="34" charset="0"/>
                <a:cs typeface="Arial" panose="020B0604020202020204" pitchFamily="34" charset="0"/>
              </a:rPr>
              <a:t>seeking to follow </a:t>
            </a:r>
            <a:r>
              <a:rPr lang="en-US" sz="3500" dirty="0" smtClean="0">
                <a:latin typeface="Arial" panose="020B0604020202020204" pitchFamily="34" charset="0"/>
                <a:cs typeface="Arial" panose="020B0604020202020204" pitchFamily="34" charset="0"/>
              </a:rPr>
              <a:t>Him.</a:t>
            </a:r>
          </a:p>
          <a:p>
            <a:pPr marL="0" indent="0">
              <a:buNone/>
            </a:pPr>
            <a:r>
              <a:rPr lang="en-US" sz="3500" b="1" dirty="0" smtClean="0">
                <a:latin typeface="Arial" panose="020B0604020202020204" pitchFamily="34" charset="0"/>
                <a:cs typeface="Arial" panose="020B0604020202020204" pitchFamily="34" charset="0"/>
              </a:rPr>
              <a:t>Thru </a:t>
            </a:r>
            <a:r>
              <a:rPr lang="en-US" sz="3500" b="1" dirty="0">
                <a:latin typeface="Arial" panose="020B0604020202020204" pitchFamily="34" charset="0"/>
                <a:cs typeface="Arial" panose="020B0604020202020204" pitchFamily="34" charset="0"/>
              </a:rPr>
              <a:t>worshiping together, family members build a </a:t>
            </a:r>
            <a:r>
              <a:rPr lang="en-US" sz="3500" b="1" u="sng" dirty="0">
                <a:latin typeface="Arial" panose="020B0604020202020204" pitchFamily="34" charset="0"/>
                <a:cs typeface="Arial" panose="020B0604020202020204" pitchFamily="34" charset="0"/>
              </a:rPr>
              <a:t>deeper relationship,</a:t>
            </a:r>
            <a:r>
              <a:rPr lang="en-US" sz="3500" b="1" dirty="0">
                <a:latin typeface="Arial" panose="020B0604020202020204" pitchFamily="34" charset="0"/>
                <a:cs typeface="Arial" panose="020B0604020202020204" pitchFamily="34" charset="0"/>
              </a:rPr>
              <a:t> eternal bond that </a:t>
            </a:r>
            <a:r>
              <a:rPr lang="en-US" sz="3500" b="1" u="sng" dirty="0">
                <a:latin typeface="Arial" panose="020B0604020202020204" pitchFamily="34" charset="0"/>
                <a:cs typeface="Arial" panose="020B0604020202020204" pitchFamily="34" charset="0"/>
              </a:rPr>
              <a:t>know each other better, </a:t>
            </a:r>
            <a:r>
              <a:rPr lang="en-US" sz="3500" b="1" dirty="0">
                <a:latin typeface="Arial" panose="020B0604020202020204" pitchFamily="34" charset="0"/>
                <a:cs typeface="Arial" panose="020B0604020202020204" pitchFamily="34" charset="0"/>
              </a:rPr>
              <a:t>and </a:t>
            </a:r>
            <a:r>
              <a:rPr lang="en-US" sz="3500" b="1" u="sng" dirty="0">
                <a:latin typeface="Arial" panose="020B0604020202020204" pitchFamily="34" charset="0"/>
                <a:cs typeface="Arial" panose="020B0604020202020204" pitchFamily="34" charset="0"/>
              </a:rPr>
              <a:t>love each other fully</a:t>
            </a:r>
            <a:r>
              <a:rPr lang="en-US" sz="3500" b="1" dirty="0">
                <a:latin typeface="Arial" panose="020B0604020202020204" pitchFamily="34" charset="0"/>
                <a:cs typeface="Arial" panose="020B0604020202020204" pitchFamily="34" charset="0"/>
              </a:rPr>
              <a:t>, and </a:t>
            </a:r>
            <a:r>
              <a:rPr lang="en-US" sz="3500" b="1" u="sng" dirty="0">
                <a:latin typeface="Arial" panose="020B0604020202020204" pitchFamily="34" charset="0"/>
                <a:cs typeface="Arial" panose="020B0604020202020204" pitchFamily="34" charset="0"/>
              </a:rPr>
              <a:t>pray for each other sincerely. </a:t>
            </a:r>
            <a:endParaRPr lang="en-US" sz="3500" b="1" u="sng" dirty="0"/>
          </a:p>
        </p:txBody>
      </p:sp>
    </p:spTree>
    <p:extLst>
      <p:ext uri="{BB962C8B-B14F-4D97-AF65-F5344CB8AC3E}">
        <p14:creationId xmlns:p14="http://schemas.microsoft.com/office/powerpoint/2010/main" val="214256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839200" cy="6705600"/>
          </a:xfrm>
        </p:spPr>
        <p:txBody>
          <a:bodyPr>
            <a:normAutofit/>
          </a:bodyPr>
          <a:lstStyle/>
          <a:p>
            <a:pPr marL="0" indent="0">
              <a:spcAft>
                <a:spcPts val="600"/>
              </a:spcAft>
              <a:buNone/>
            </a:pPr>
            <a:r>
              <a:rPr lang="en-US" b="1" dirty="0">
                <a:latin typeface="Arial" panose="020B0604020202020204" pitchFamily="34" charset="0"/>
                <a:cs typeface="Arial" panose="020B0604020202020204" pitchFamily="34" charset="0"/>
              </a:rPr>
              <a:t>* </a:t>
            </a:r>
            <a:r>
              <a:rPr lang="en-US" b="1" u="sng" dirty="0">
                <a:latin typeface="Arial" panose="020B0604020202020204" pitchFamily="34" charset="0"/>
                <a:cs typeface="Arial" panose="020B0604020202020204" pitchFamily="34" charset="0"/>
              </a:rPr>
              <a:t>Family worship develops </a:t>
            </a:r>
            <a:r>
              <a:rPr lang="en-US" b="1" u="sng" dirty="0" smtClean="0">
                <a:latin typeface="Arial" panose="020B0604020202020204" pitchFamily="34" charset="0"/>
                <a:cs typeface="Arial" panose="020B0604020202020204" pitchFamily="34" charset="0"/>
              </a:rPr>
              <a:t>discipleship</a:t>
            </a:r>
            <a:endParaRPr lang="en-US" b="1" dirty="0" smtClean="0">
              <a:latin typeface="Arial" panose="020B0604020202020204" pitchFamily="34" charset="0"/>
              <a:cs typeface="Arial" panose="020B0604020202020204" pitchFamily="34" charset="0"/>
            </a:endParaRPr>
          </a:p>
          <a:p>
            <a:pPr marL="0" indent="0">
              <a:spcAft>
                <a:spcPts val="600"/>
              </a:spcAft>
              <a:buNone/>
            </a:pPr>
            <a:r>
              <a:rPr lang="en-US" dirty="0" smtClean="0">
                <a:latin typeface="Arial" panose="020B0604020202020204" pitchFamily="34" charset="0"/>
                <a:cs typeface="Arial" panose="020B0604020202020204" pitchFamily="34" charset="0"/>
              </a:rPr>
              <a:t>Daily </a:t>
            </a:r>
            <a:r>
              <a:rPr lang="en-US" dirty="0">
                <a:latin typeface="Arial" panose="020B0604020202020204" pitchFamily="34" charset="0"/>
                <a:cs typeface="Arial" panose="020B0604020202020204" pitchFamily="34" charset="0"/>
              </a:rPr>
              <a:t>family worship will provide a strong foundation that is built upon reading &amp; hearing the word of God, praying, and singing together, and give thanks. </a:t>
            </a:r>
            <a:endParaRPr lang="en-US" dirty="0" smtClean="0">
              <a:latin typeface="Arial" panose="020B0604020202020204" pitchFamily="34" charset="0"/>
              <a:cs typeface="Arial" panose="020B0604020202020204" pitchFamily="34" charset="0"/>
            </a:endParaRPr>
          </a:p>
          <a:p>
            <a:pPr marL="0" indent="0">
              <a:spcAft>
                <a:spcPts val="600"/>
              </a:spcAft>
              <a:buNone/>
            </a:pPr>
            <a:r>
              <a:rPr lang="en-US" b="1" dirty="0" smtClean="0">
                <a:latin typeface="Arial" panose="020B0604020202020204" pitchFamily="34" charset="0"/>
                <a:cs typeface="Arial" panose="020B0604020202020204" pitchFamily="34" charset="0"/>
              </a:rPr>
              <a:t>It </a:t>
            </a:r>
            <a:r>
              <a:rPr lang="en-US" b="1" dirty="0">
                <a:latin typeface="Arial" panose="020B0604020202020204" pitchFamily="34" charset="0"/>
                <a:cs typeface="Arial" panose="020B0604020202020204" pitchFamily="34" charset="0"/>
              </a:rPr>
              <a:t>will begin to have its actions, thoughts, and words shape Christian characters</a:t>
            </a: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It takes time  to build a strong house. </a:t>
            </a:r>
            <a:endParaRPr lang="en-US" b="1" dirty="0" smtClean="0">
              <a:latin typeface="Arial" panose="020B0604020202020204" pitchFamily="34" charset="0"/>
              <a:cs typeface="Arial" panose="020B0604020202020204" pitchFamily="34" charset="0"/>
            </a:endParaRPr>
          </a:p>
          <a:p>
            <a:pPr marL="0" indent="0">
              <a:spcAft>
                <a:spcPts val="600"/>
              </a:spcAft>
              <a:buNone/>
            </a:pPr>
            <a:r>
              <a:rPr lang="en-US" b="1" dirty="0" smtClean="0">
                <a:latin typeface="Arial" panose="020B0604020202020204" pitchFamily="34" charset="0"/>
                <a:cs typeface="Arial" panose="020B0604020202020204" pitchFamily="34" charset="0"/>
              </a:rPr>
              <a:t>But </a:t>
            </a:r>
            <a:r>
              <a:rPr lang="en-US" b="1" dirty="0">
                <a:latin typeface="Arial" panose="020B0604020202020204" pitchFamily="34" charset="0"/>
                <a:cs typeface="Arial" panose="020B0604020202020204" pitchFamily="34" charset="0"/>
              </a:rPr>
              <a:t>family worship is a great aid in establishing a steady home by developing family discipleship. </a:t>
            </a:r>
            <a:endParaRPr lang="en-US" dirty="0"/>
          </a:p>
        </p:txBody>
      </p:sp>
    </p:spTree>
    <p:extLst>
      <p:ext uri="{BB962C8B-B14F-4D97-AF65-F5344CB8AC3E}">
        <p14:creationId xmlns:p14="http://schemas.microsoft.com/office/powerpoint/2010/main" val="204002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686800" cy="1143000"/>
          </a:xfrm>
        </p:spPr>
        <p:txBody>
          <a:bodyPr>
            <a:normAutofit fontScale="90000"/>
          </a:bodyPr>
          <a:lstStyle/>
          <a:p>
            <a:pPr algn="l"/>
            <a:r>
              <a:rPr lang="en-US" b="1" dirty="0">
                <a:latin typeface="Arial" panose="020B0604020202020204" pitchFamily="34" charset="0"/>
                <a:cs typeface="Arial" panose="020B0604020202020204" pitchFamily="34" charset="0"/>
              </a:rPr>
              <a:t>5. The elements of family worship</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457200" y="1066800"/>
            <a:ext cx="8686800" cy="5791200"/>
          </a:xfrm>
        </p:spPr>
        <p:txBody>
          <a:bodyPr>
            <a:normAutofit lnSpcReduction="10000"/>
          </a:bodyPr>
          <a:lstStyle/>
          <a:p>
            <a:pPr marL="0" indent="0">
              <a:buNone/>
            </a:pPr>
            <a:r>
              <a:rPr lang="en-US" dirty="0" smtClean="0">
                <a:latin typeface="Arial" panose="020B0604020202020204" pitchFamily="34" charset="0"/>
                <a:cs typeface="Arial" panose="020B0604020202020204" pitchFamily="34" charset="0"/>
              </a:rPr>
              <a:t>Following </a:t>
            </a:r>
            <a:r>
              <a:rPr lang="en-US" dirty="0">
                <a:latin typeface="Arial" panose="020B0604020202020204" pitchFamily="34" charset="0"/>
                <a:cs typeface="Arial" panose="020B0604020202020204" pitchFamily="34" charset="0"/>
              </a:rPr>
              <a:t>we will consider </a:t>
            </a:r>
            <a:r>
              <a:rPr lang="en-US" b="1" dirty="0">
                <a:latin typeface="Arial" panose="020B0604020202020204" pitchFamily="34" charset="0"/>
                <a:cs typeface="Arial" panose="020B0604020202020204" pitchFamily="34" charset="0"/>
              </a:rPr>
              <a:t>some of the cardinal elements of family worship, including reading God’s word, praying, and singing. </a:t>
            </a:r>
            <a:r>
              <a:rPr lang="en-US" dirty="0">
                <a:latin typeface="Arial" panose="020B0604020202020204" pitchFamily="34" charset="0"/>
                <a:cs typeface="Arial" panose="020B0604020202020204" pitchFamily="34" charset="0"/>
              </a:rPr>
              <a:t>We will also consider other activities that could be fruitful parts of our worship time </a:t>
            </a:r>
            <a:r>
              <a:rPr lang="en-US" dirty="0" smtClean="0">
                <a:latin typeface="Arial" panose="020B0604020202020204" pitchFamily="34" charset="0"/>
                <a:cs typeface="Arial" panose="020B0604020202020204" pitchFamily="34" charset="0"/>
              </a:rPr>
              <a:t>together.</a:t>
            </a:r>
          </a:p>
          <a:p>
            <a:pPr marL="514350" indent="-514350">
              <a:buFont typeface="+mj-lt"/>
              <a:buAutoNum type="arabicParenR"/>
            </a:pPr>
            <a:r>
              <a:rPr lang="en-US" b="1" u="sng" dirty="0" smtClean="0">
                <a:latin typeface="Arial" panose="020B0604020202020204" pitchFamily="34" charset="0"/>
                <a:cs typeface="Arial" panose="020B0604020202020204" pitchFamily="34" charset="0"/>
              </a:rPr>
              <a:t>Daily </a:t>
            </a:r>
            <a:r>
              <a:rPr lang="en-US" b="1" u="sng" dirty="0">
                <a:latin typeface="Arial" panose="020B0604020202020204" pitchFamily="34" charset="0"/>
                <a:cs typeface="Arial" panose="020B0604020202020204" pitchFamily="34" charset="0"/>
              </a:rPr>
              <a:t>instruction in the word of </a:t>
            </a:r>
            <a:r>
              <a:rPr lang="en-US" b="1" u="sng" dirty="0" smtClean="0">
                <a:latin typeface="Arial" panose="020B0604020202020204" pitchFamily="34" charset="0"/>
                <a:cs typeface="Arial" panose="020B0604020202020204" pitchFamily="34" charset="0"/>
              </a:rPr>
              <a:t>God</a:t>
            </a:r>
            <a:endParaRPr lang="en-US" b="1" dirty="0" smtClean="0">
              <a:latin typeface="Arial" panose="020B0604020202020204" pitchFamily="34" charset="0"/>
              <a:cs typeface="Arial" panose="020B0604020202020204" pitchFamily="34" charset="0"/>
            </a:endParaRPr>
          </a:p>
          <a:p>
            <a:pPr marL="400050" lvl="1" indent="0">
              <a:buNone/>
            </a:pPr>
            <a:r>
              <a:rPr lang="en-US" sz="3200" dirty="0" smtClean="0">
                <a:latin typeface="Arial" panose="020B0604020202020204" pitchFamily="34" charset="0"/>
                <a:cs typeface="Arial" panose="020B0604020202020204" pitchFamily="34" charset="0"/>
              </a:rPr>
              <a:t>God </a:t>
            </a:r>
            <a:r>
              <a:rPr lang="en-US" sz="3200" dirty="0">
                <a:latin typeface="Arial" panose="020B0604020202020204" pitchFamily="34" charset="0"/>
                <a:cs typeface="Arial" panose="020B0604020202020204" pitchFamily="34" charset="0"/>
              </a:rPr>
              <a:t>should be worshiped by daily reading &amp; instruction from His word. Thru questions, answers, &amp; instructions, parents &amp; children are to daily interact with each other about God’s truth (Dt 6:6-7 4:1-20</a:t>
            </a:r>
            <a:r>
              <a:rPr lang="en-US" sz="3200" dirty="0" smtClean="0">
                <a:latin typeface="Arial" panose="020B0604020202020204" pitchFamily="34" charset="0"/>
                <a:cs typeface="Arial" panose="020B0604020202020204" pitchFamily="34" charset="0"/>
              </a:rPr>
              <a:t>)</a:t>
            </a:r>
            <a:endParaRPr lang="en-US" sz="3200" dirty="0"/>
          </a:p>
        </p:txBody>
      </p:sp>
    </p:spTree>
    <p:extLst>
      <p:ext uri="{BB962C8B-B14F-4D97-AF65-F5344CB8AC3E}">
        <p14:creationId xmlns:p14="http://schemas.microsoft.com/office/powerpoint/2010/main" val="121203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rmAutofit/>
          </a:bodyPr>
          <a:lstStyle/>
          <a:p>
            <a:pPr marL="0" indent="0">
              <a:spcAft>
                <a:spcPts val="600"/>
              </a:spcAft>
              <a:buNone/>
            </a:pPr>
            <a:r>
              <a:rPr lang="en-US" spc="-100" dirty="0">
                <a:latin typeface="Arial" panose="020B0604020202020204" pitchFamily="34" charset="0"/>
                <a:cs typeface="Arial" panose="020B0604020202020204" pitchFamily="34" charset="0"/>
              </a:rPr>
              <a:t>* </a:t>
            </a:r>
            <a:r>
              <a:rPr lang="en-US" b="1" spc="-100" dirty="0">
                <a:latin typeface="Arial" panose="020B0604020202020204" pitchFamily="34" charset="0"/>
                <a:cs typeface="Arial" panose="020B0604020202020204" pitchFamily="34" charset="0"/>
              </a:rPr>
              <a:t>It is the seed </a:t>
            </a:r>
            <a:r>
              <a:rPr lang="en-US" spc="-100" dirty="0">
                <a:latin typeface="Arial" panose="020B0604020202020204" pitchFamily="34" charset="0"/>
                <a:cs typeface="Arial" panose="020B0604020202020204" pitchFamily="34" charset="0"/>
              </a:rPr>
              <a:t>that is scattered and produces </a:t>
            </a:r>
            <a:r>
              <a:rPr lang="en-US" spc="-100" dirty="0" smtClean="0">
                <a:latin typeface="Arial" panose="020B0604020202020204" pitchFamily="34" charset="0"/>
                <a:cs typeface="Arial" panose="020B0604020202020204" pitchFamily="34" charset="0"/>
              </a:rPr>
              <a:t>fruit </a:t>
            </a:r>
            <a:r>
              <a:rPr lang="en-US" dirty="0" smtClean="0">
                <a:latin typeface="Arial" panose="020B0604020202020204" pitchFamily="34" charset="0"/>
                <a:cs typeface="Arial" panose="020B0604020202020204" pitchFamily="34" charset="0"/>
              </a:rPr>
              <a:t>(Mk </a:t>
            </a:r>
            <a:r>
              <a:rPr lang="en-US" dirty="0">
                <a:latin typeface="Arial" panose="020B0604020202020204" pitchFamily="34" charset="0"/>
                <a:cs typeface="Arial" panose="020B0604020202020204" pitchFamily="34" charset="0"/>
              </a:rPr>
              <a:t>4:1-20</a:t>
            </a:r>
            <a:r>
              <a:rPr lang="en-US" dirty="0" smtClean="0">
                <a:latin typeface="Arial" panose="020B0604020202020204" pitchFamily="34" charset="0"/>
                <a:cs typeface="Arial" panose="020B0604020202020204" pitchFamily="34" charset="0"/>
              </a:rPr>
              <a:t>)</a:t>
            </a:r>
          </a:p>
          <a:p>
            <a:pPr marL="0" indent="0">
              <a:spcAft>
                <a:spcPts val="600"/>
              </a:spcAft>
              <a:buNone/>
            </a:pPr>
            <a:r>
              <a:rPr lang="en-US"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It is breathed out by God </a:t>
            </a:r>
            <a:r>
              <a:rPr lang="en-US" dirty="0">
                <a:latin typeface="Arial" panose="020B0604020202020204" pitchFamily="34" charset="0"/>
                <a:cs typeface="Arial" panose="020B0604020202020204" pitchFamily="34" charset="0"/>
              </a:rPr>
              <a:t>and useful for teaching, rebuking, correcting and training in righteousness </a:t>
            </a:r>
            <a:r>
              <a:rPr lang="en-US" dirty="0" smtClean="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2 Tim 3:16</a:t>
            </a:r>
            <a:r>
              <a:rPr lang="en-US" dirty="0" smtClean="0">
                <a:latin typeface="Arial" panose="020B0604020202020204" pitchFamily="34" charset="0"/>
                <a:cs typeface="Arial" panose="020B0604020202020204" pitchFamily="34" charset="0"/>
              </a:rPr>
              <a:t>)</a:t>
            </a:r>
          </a:p>
          <a:p>
            <a:pPr marL="0" indent="0">
              <a:spcAft>
                <a:spcPts val="600"/>
              </a:spcAft>
              <a:buNone/>
            </a:pP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It is true and without error. </a:t>
            </a:r>
            <a:r>
              <a:rPr lang="en-US" dirty="0">
                <a:latin typeface="Arial" panose="020B0604020202020204" pitchFamily="34" charset="0"/>
                <a:cs typeface="Arial" panose="020B0604020202020204" pitchFamily="34" charset="0"/>
              </a:rPr>
              <a:t>It is living and active </a:t>
            </a:r>
            <a:r>
              <a:rPr lang="en-US" dirty="0" smtClean="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Heb</a:t>
            </a:r>
            <a:r>
              <a:rPr lang="en-US" dirty="0">
                <a:latin typeface="Arial" panose="020B0604020202020204" pitchFamily="34" charset="0"/>
                <a:cs typeface="Arial" panose="020B0604020202020204" pitchFamily="34" charset="0"/>
              </a:rPr>
              <a:t> 4:12</a:t>
            </a:r>
            <a:r>
              <a:rPr lang="en-US" dirty="0" smtClean="0">
                <a:latin typeface="Arial" panose="020B0604020202020204" pitchFamily="34" charset="0"/>
                <a:cs typeface="Arial" panose="020B0604020202020204" pitchFamily="34" charset="0"/>
              </a:rPr>
              <a:t>)</a:t>
            </a:r>
          </a:p>
          <a:p>
            <a:pPr marL="0" indent="0">
              <a:spcAft>
                <a:spcPts val="600"/>
              </a:spcAft>
              <a:buNone/>
            </a:pPr>
            <a:r>
              <a:rPr lang="en-US" u="sng" dirty="0" smtClean="0">
                <a:latin typeface="Arial" panose="020B0604020202020204" pitchFamily="34" charset="0"/>
                <a:cs typeface="Arial" panose="020B0604020202020204" pitchFamily="34" charset="0"/>
              </a:rPr>
              <a:t>“</a:t>
            </a:r>
            <a:r>
              <a:rPr lang="en-US" u="sng" dirty="0">
                <a:latin typeface="Arial" panose="020B0604020202020204" pitchFamily="34" charset="0"/>
                <a:cs typeface="Arial" panose="020B0604020202020204" pitchFamily="34" charset="0"/>
              </a:rPr>
              <a:t>So in my word that goes out from my mouth: It will not return to me empty, but will accomplish what I desire and achieve the purpose for which sent it.” </a:t>
            </a:r>
            <a:r>
              <a:rPr lang="en-US" dirty="0">
                <a:latin typeface="Arial" panose="020B0604020202020204" pitchFamily="34" charset="0"/>
                <a:cs typeface="Arial" panose="020B0604020202020204" pitchFamily="34" charset="0"/>
              </a:rPr>
              <a:t>(Isaiah 55:11)</a:t>
            </a:r>
            <a:endParaRPr lang="en-US" dirty="0"/>
          </a:p>
        </p:txBody>
      </p:sp>
    </p:spTree>
    <p:extLst>
      <p:ext uri="{BB962C8B-B14F-4D97-AF65-F5344CB8AC3E}">
        <p14:creationId xmlns:p14="http://schemas.microsoft.com/office/powerpoint/2010/main" val="239682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rmAutofit fontScale="92500" lnSpcReduction="20000"/>
          </a:bodyPr>
          <a:lstStyle/>
          <a:p>
            <a:pPr marL="0" indent="0">
              <a:buNone/>
            </a:pPr>
            <a:r>
              <a:rPr lang="en-US" dirty="0">
                <a:latin typeface="Arial" panose="020B0604020202020204" pitchFamily="34" charset="0"/>
                <a:cs typeface="Arial" panose="020B0604020202020204" pitchFamily="34" charset="0"/>
              </a:rPr>
              <a:t>These show that God’s word has life, light, truth,   the promise, salvation, peace  and eternal joy</a:t>
            </a:r>
            <a:r>
              <a:rPr lang="en-US" dirty="0" smtClean="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So parents must know what is the best in the nurturing of their children, and we should trust in the efficacy of His word</a:t>
            </a:r>
            <a:r>
              <a:rPr lang="en-US"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Read Bible passage. </a:t>
            </a:r>
            <a:endParaRPr lang="en-US" b="1"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Read it aloud, &amp; lead them to recite Bible </a:t>
            </a: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verses)</a:t>
            </a:r>
            <a:endParaRPr lang="en-US" b="1"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And give a brief interpretation</a:t>
            </a:r>
            <a:r>
              <a:rPr lang="en-US" b="1" dirty="0" smtClean="0">
                <a:latin typeface="Arial" panose="020B0604020202020204" pitchFamily="34" charset="0"/>
                <a:cs typeface="Arial" panose="020B0604020202020204" pitchFamily="34" charset="0"/>
              </a:rPr>
              <a:t>.</a:t>
            </a:r>
          </a:p>
          <a:p>
            <a:pPr marL="0" indent="0">
              <a:buNone/>
            </a:pP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Then, get some questions from children. </a:t>
            </a:r>
            <a:endParaRPr lang="en-US" b="1" dirty="0" smtClean="0">
              <a:latin typeface="Arial" panose="020B0604020202020204" pitchFamily="34" charset="0"/>
              <a:cs typeface="Arial" panose="020B0604020202020204" pitchFamily="34" charset="0"/>
            </a:endParaRPr>
          </a:p>
          <a:p>
            <a:pPr>
              <a:buFont typeface="Arial" charset="0"/>
              <a:buChar char="•"/>
            </a:pPr>
            <a:r>
              <a:rPr lang="en-US" b="1" dirty="0" smtClean="0">
                <a:latin typeface="Arial" panose="020B0604020202020204" pitchFamily="34" charset="0"/>
                <a:cs typeface="Arial" panose="020B0604020202020204" pitchFamily="34" charset="0"/>
              </a:rPr>
              <a:t>If </a:t>
            </a:r>
            <a:r>
              <a:rPr lang="en-US" b="1" dirty="0">
                <a:latin typeface="Arial" panose="020B0604020202020204" pitchFamily="34" charset="0"/>
                <a:cs typeface="Arial" panose="020B0604020202020204" pitchFamily="34" charset="0"/>
              </a:rPr>
              <a:t>no question, ask them about their </a:t>
            </a:r>
            <a:r>
              <a:rPr lang="en-US" b="1" dirty="0" smtClean="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   understanding.</a:t>
            </a:r>
            <a:endParaRPr lang="en-US" b="1"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Give some application for the passage.</a:t>
            </a:r>
            <a:endParaRPr lang="en-US" dirty="0"/>
          </a:p>
        </p:txBody>
      </p:sp>
    </p:spTree>
    <p:extLst>
      <p:ext uri="{BB962C8B-B14F-4D97-AF65-F5344CB8AC3E}">
        <p14:creationId xmlns:p14="http://schemas.microsoft.com/office/powerpoint/2010/main" val="388475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
            <a:ext cx="8686800" cy="1143000"/>
          </a:xfrm>
        </p:spPr>
        <p:txBody>
          <a:bodyPr>
            <a:normAutofit/>
          </a:bodyPr>
          <a:lstStyle/>
          <a:p>
            <a:pPr algn="l"/>
            <a:r>
              <a:rPr lang="en-US" sz="3200" b="1" dirty="0">
                <a:latin typeface="Arial" panose="020B0604020202020204" pitchFamily="34" charset="0"/>
                <a:cs typeface="Arial" panose="020B0604020202020204" pitchFamily="34" charset="0"/>
              </a:rPr>
              <a:t>2. </a:t>
            </a:r>
            <a:r>
              <a:rPr lang="en-US" sz="3200" b="1" u="sng" dirty="0">
                <a:latin typeface="Arial" panose="020B0604020202020204" pitchFamily="34" charset="0"/>
                <a:cs typeface="Arial" panose="020B0604020202020204" pitchFamily="34" charset="0"/>
              </a:rPr>
              <a:t>Daily prayer to the throne of </a:t>
            </a:r>
            <a:r>
              <a:rPr lang="en-US" sz="3200" b="1" u="sng" dirty="0" smtClean="0">
                <a:latin typeface="Arial" panose="020B0604020202020204" pitchFamily="34" charset="0"/>
                <a:cs typeface="Arial" panose="020B0604020202020204" pitchFamily="34" charset="0"/>
              </a:rPr>
              <a:t>God</a:t>
            </a:r>
            <a:endParaRPr lang="en-US" sz="3200" dirty="0"/>
          </a:p>
        </p:txBody>
      </p:sp>
      <p:sp>
        <p:nvSpPr>
          <p:cNvPr id="3" name="Content Placeholder 2"/>
          <p:cNvSpPr>
            <a:spLocks noGrp="1"/>
          </p:cNvSpPr>
          <p:nvPr>
            <p:ph idx="1"/>
          </p:nvPr>
        </p:nvSpPr>
        <p:spPr>
          <a:xfrm>
            <a:off x="457200" y="762000"/>
            <a:ext cx="8686800" cy="6096000"/>
          </a:xfrm>
        </p:spPr>
        <p:txBody>
          <a:bodyPr>
            <a:normAutofit fontScale="92500"/>
          </a:bodyPr>
          <a:lstStyle/>
          <a:p>
            <a:pPr marL="0" indent="0">
              <a:spcAft>
                <a:spcPts val="600"/>
              </a:spcAft>
              <a:buNone/>
            </a:pPr>
            <a:r>
              <a:rPr lang="en-US" dirty="0" smtClean="0">
                <a:latin typeface="Arial" panose="020B0604020202020204" pitchFamily="34" charset="0"/>
                <a:cs typeface="Arial" panose="020B0604020202020204" pitchFamily="34" charset="0"/>
              </a:rPr>
              <a:t>Another </a:t>
            </a:r>
            <a:r>
              <a:rPr lang="en-US" dirty="0">
                <a:latin typeface="Arial" panose="020B0604020202020204" pitchFamily="34" charset="0"/>
                <a:cs typeface="Arial" panose="020B0604020202020204" pitchFamily="34" charset="0"/>
              </a:rPr>
              <a:t>necessary element of family worship is prayer. Teach them to bow their heads, fold their hands, and pray: </a:t>
            </a:r>
            <a:r>
              <a:rPr lang="en-US" b="1" dirty="0">
                <a:latin typeface="Arial" panose="020B0604020202020204" pitchFamily="34" charset="0"/>
                <a:cs typeface="Arial" panose="020B0604020202020204" pitchFamily="34" charset="0"/>
              </a:rPr>
              <a:t>Encourage your family to spend time in adoration, confession, intercession, thanksgiving, &amp; </a:t>
            </a:r>
            <a:r>
              <a:rPr lang="en-US" b="1" dirty="0" smtClean="0">
                <a:latin typeface="Arial" panose="020B0604020202020204" pitchFamily="34" charset="0"/>
                <a:cs typeface="Arial" panose="020B0604020202020204" pitchFamily="34" charset="0"/>
              </a:rPr>
              <a:t>supplication.</a:t>
            </a:r>
          </a:p>
          <a:p>
            <a:pPr marL="0" indent="0">
              <a:spcAft>
                <a:spcPts val="600"/>
              </a:spcAft>
              <a:buNone/>
            </a:pPr>
            <a:r>
              <a:rPr lang="en-US" dirty="0" smtClean="0">
                <a:latin typeface="Arial" panose="020B0604020202020204" pitchFamily="34" charset="0"/>
                <a:cs typeface="Arial" panose="020B0604020202020204" pitchFamily="34" charset="0"/>
              </a:rPr>
              <a:t>During </a:t>
            </a:r>
            <a:r>
              <a:rPr lang="en-US" dirty="0">
                <a:latin typeface="Arial" panose="020B0604020202020204" pitchFamily="34" charset="0"/>
                <a:cs typeface="Arial" panose="020B0604020202020204" pitchFamily="34" charset="0"/>
              </a:rPr>
              <a:t>the family worship, you may pray one prayer, multiple prayers or united prayer.</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This is also an opportunity to pray for one another and solicit prayer request from family </a:t>
            </a:r>
            <a:r>
              <a:rPr lang="en-US" dirty="0" smtClean="0">
                <a:latin typeface="Arial" panose="020B0604020202020204" pitchFamily="34" charset="0"/>
                <a:cs typeface="Arial" panose="020B0604020202020204" pitchFamily="34" charset="0"/>
              </a:rPr>
              <a:t>members.</a:t>
            </a:r>
          </a:p>
          <a:p>
            <a:pPr marL="0" indent="0">
              <a:spcAft>
                <a:spcPts val="600"/>
              </a:spcAft>
              <a:buNone/>
            </a:pPr>
            <a:r>
              <a:rPr lang="en-US" dirty="0" smtClean="0">
                <a:latin typeface="Arial" panose="020B0604020202020204" pitchFamily="34" charset="0"/>
                <a:cs typeface="Arial" panose="020B0604020202020204" pitchFamily="34" charset="0"/>
              </a:rPr>
              <a:t>As </a:t>
            </a:r>
            <a:r>
              <a:rPr lang="en-US" b="1" dirty="0">
                <a:latin typeface="Arial" panose="020B0604020202020204" pitchFamily="34" charset="0"/>
                <a:cs typeface="Arial" panose="020B0604020202020204" pitchFamily="34" charset="0"/>
              </a:rPr>
              <a:t>Thomas Brooks </a:t>
            </a:r>
            <a:r>
              <a:rPr lang="en-US" dirty="0">
                <a:latin typeface="Arial" panose="020B0604020202020204" pitchFamily="34" charset="0"/>
                <a:cs typeface="Arial" panose="020B0604020202020204" pitchFamily="34" charset="0"/>
              </a:rPr>
              <a:t>said, </a:t>
            </a:r>
            <a:r>
              <a:rPr lang="en-US" u="sng" dirty="0">
                <a:latin typeface="Arial" panose="020B0604020202020204" pitchFamily="34" charset="0"/>
                <a:cs typeface="Arial" panose="020B0604020202020204" pitchFamily="34" charset="0"/>
              </a:rPr>
              <a:t>“A family without prayer is like a house without a roof, open and exposed to all the storms of heaven.”</a:t>
            </a:r>
            <a:endParaRPr lang="en-US" dirty="0"/>
          </a:p>
        </p:txBody>
      </p:sp>
    </p:spTree>
    <p:extLst>
      <p:ext uri="{BB962C8B-B14F-4D97-AF65-F5344CB8AC3E}">
        <p14:creationId xmlns:p14="http://schemas.microsoft.com/office/powerpoint/2010/main" val="79025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l"/>
            <a:r>
              <a:rPr lang="en-US" sz="3200" b="1" u="sng" dirty="0">
                <a:latin typeface="Arial" panose="020B0604020202020204" pitchFamily="34" charset="0"/>
                <a:cs typeface="Arial" panose="020B0604020202020204" pitchFamily="34" charset="0"/>
              </a:rPr>
              <a:t>3. Daily singing the praise of God</a:t>
            </a:r>
            <a:endParaRPr lang="en-US" sz="3200" dirty="0"/>
          </a:p>
        </p:txBody>
      </p:sp>
      <p:sp>
        <p:nvSpPr>
          <p:cNvPr id="3" name="Content Placeholder 2"/>
          <p:cNvSpPr>
            <a:spLocks noGrp="1"/>
          </p:cNvSpPr>
          <p:nvPr>
            <p:ph idx="1"/>
          </p:nvPr>
        </p:nvSpPr>
        <p:spPr>
          <a:xfrm>
            <a:off x="304800" y="609600"/>
            <a:ext cx="8839200" cy="6172200"/>
          </a:xfrm>
        </p:spPr>
        <p:txBody>
          <a:bodyPr>
            <a:noAutofit/>
          </a:bodyPr>
          <a:lstStyle/>
          <a:p>
            <a:pPr marL="0" indent="0">
              <a:lnSpc>
                <a:spcPts val="3600"/>
              </a:lnSpc>
              <a:spcAft>
                <a:spcPts val="600"/>
              </a:spcAft>
              <a:buNone/>
            </a:pPr>
            <a:r>
              <a:rPr lang="en-US" spc="-100" dirty="0" smtClean="0">
                <a:latin typeface="Arial" panose="020B0604020202020204" pitchFamily="34" charset="0"/>
                <a:cs typeface="Arial" panose="020B0604020202020204" pitchFamily="34" charset="0"/>
              </a:rPr>
              <a:t>For </a:t>
            </a:r>
            <a:r>
              <a:rPr lang="en-US" spc="-100" dirty="0">
                <a:latin typeface="Arial" panose="020B0604020202020204" pitchFamily="34" charset="0"/>
                <a:cs typeface="Arial" panose="020B0604020202020204" pitchFamily="34" charset="0"/>
              </a:rPr>
              <a:t>the vast majority of families, this is initially the most awkward element of family worship. Most of us are not excited about the voices which we have been blessed with. </a:t>
            </a:r>
            <a:endParaRPr lang="en-US" spc="-100" dirty="0" smtClean="0">
              <a:latin typeface="Arial" panose="020B0604020202020204" pitchFamily="34" charset="0"/>
              <a:cs typeface="Arial" panose="020B0604020202020204" pitchFamily="34" charset="0"/>
            </a:endParaRPr>
          </a:p>
          <a:p>
            <a:pPr marL="0" indent="0">
              <a:lnSpc>
                <a:spcPts val="3600"/>
              </a:lnSpc>
              <a:spcAft>
                <a:spcPts val="600"/>
              </a:spcAft>
              <a:buNone/>
            </a:pPr>
            <a:r>
              <a:rPr lang="en-US" b="1" spc="-100" dirty="0" smtClean="0">
                <a:latin typeface="Arial" panose="020B0604020202020204" pitchFamily="34" charset="0"/>
                <a:cs typeface="Arial" panose="020B0604020202020204" pitchFamily="34" charset="0"/>
              </a:rPr>
              <a:t>Then</a:t>
            </a:r>
            <a:r>
              <a:rPr lang="en-US" b="1" spc="-100" dirty="0">
                <a:latin typeface="Arial" panose="020B0604020202020204" pitchFamily="34" charset="0"/>
                <a:cs typeface="Arial" panose="020B0604020202020204" pitchFamily="34" charset="0"/>
              </a:rPr>
              <a:t>, why do we sing in music</a:t>
            </a:r>
            <a:r>
              <a:rPr lang="en-US" b="1" spc="-100" dirty="0" smtClean="0">
                <a:latin typeface="Arial" panose="020B0604020202020204" pitchFamily="34" charset="0"/>
                <a:cs typeface="Arial" panose="020B0604020202020204" pitchFamily="34" charset="0"/>
              </a:rPr>
              <a:t>?</a:t>
            </a:r>
            <a:endParaRPr lang="en-US" spc="-100" dirty="0" smtClean="0">
              <a:latin typeface="Arial" panose="020B0604020202020204" pitchFamily="34" charset="0"/>
              <a:cs typeface="Arial" panose="020B0604020202020204" pitchFamily="34" charset="0"/>
            </a:endParaRPr>
          </a:p>
          <a:p>
            <a:pPr marL="0" indent="0">
              <a:lnSpc>
                <a:spcPts val="3600"/>
              </a:lnSpc>
              <a:spcAft>
                <a:spcPts val="600"/>
              </a:spcAft>
              <a:buNone/>
            </a:pPr>
            <a:r>
              <a:rPr lang="en-US" u="sng" spc="-100" dirty="0" smtClean="0">
                <a:latin typeface="Arial" panose="020B0604020202020204" pitchFamily="34" charset="0"/>
                <a:cs typeface="Arial" panose="020B0604020202020204" pitchFamily="34" charset="0"/>
              </a:rPr>
              <a:t>“</a:t>
            </a:r>
            <a:r>
              <a:rPr lang="en-US" u="sng" spc="-100" dirty="0">
                <a:latin typeface="Arial" panose="020B0604020202020204" pitchFamily="34" charset="0"/>
                <a:cs typeface="Arial" panose="020B0604020202020204" pitchFamily="34" charset="0"/>
              </a:rPr>
              <a:t>Shout for joy to the Lord, all the earth; worship the Lord with gladness; come before Him with joyful song</a:t>
            </a:r>
            <a:r>
              <a:rPr lang="en-US" spc="-100" dirty="0">
                <a:latin typeface="Arial" panose="020B0604020202020204" pitchFamily="34" charset="0"/>
                <a:cs typeface="Arial" panose="020B0604020202020204" pitchFamily="34" charset="0"/>
              </a:rPr>
              <a:t>” (Ps 100:1-2</a:t>
            </a:r>
            <a:r>
              <a:rPr lang="en-US" spc="-100" dirty="0" smtClean="0">
                <a:latin typeface="Arial" panose="020B0604020202020204" pitchFamily="34" charset="0"/>
                <a:cs typeface="Arial" panose="020B0604020202020204" pitchFamily="34" charset="0"/>
              </a:rPr>
              <a:t>) </a:t>
            </a:r>
          </a:p>
          <a:p>
            <a:pPr marL="0" indent="0">
              <a:lnSpc>
                <a:spcPts val="3600"/>
              </a:lnSpc>
              <a:spcAft>
                <a:spcPts val="600"/>
              </a:spcAft>
              <a:buNone/>
            </a:pPr>
            <a:r>
              <a:rPr lang="en-US" u="sng" spc="-100" dirty="0" smtClean="0">
                <a:latin typeface="Arial" panose="020B0604020202020204" pitchFamily="34" charset="0"/>
                <a:cs typeface="Arial" panose="020B0604020202020204" pitchFamily="34" charset="0"/>
              </a:rPr>
              <a:t>“</a:t>
            </a:r>
            <a:r>
              <a:rPr lang="en-US" u="sng" spc="-100" dirty="0">
                <a:latin typeface="Arial" panose="020B0604020202020204" pitchFamily="34" charset="0"/>
                <a:cs typeface="Arial" panose="020B0604020202020204" pitchFamily="34" charset="0"/>
              </a:rPr>
              <a:t>Come let us sing for joy to the Lord; let us shout aloud to the Rock of our salvation. Let us come before Him with thanksgiving and extol Him with music and song</a:t>
            </a:r>
            <a:r>
              <a:rPr lang="en-US" spc="-100" dirty="0">
                <a:latin typeface="Arial" panose="020B0604020202020204" pitchFamily="34" charset="0"/>
                <a:cs typeface="Arial" panose="020B0604020202020204" pitchFamily="34" charset="0"/>
              </a:rPr>
              <a:t>.”(Ps 95:1-2)</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endParaRPr lang="en-US" sz="2800" dirty="0"/>
          </a:p>
        </p:txBody>
      </p:sp>
    </p:spTree>
    <p:extLst>
      <p:ext uri="{BB962C8B-B14F-4D97-AF65-F5344CB8AC3E}">
        <p14:creationId xmlns:p14="http://schemas.microsoft.com/office/powerpoint/2010/main" val="355360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rmAutofit/>
          </a:bodyPr>
          <a:lstStyle/>
          <a:p>
            <a:pPr marL="0" indent="0">
              <a:buNone/>
            </a:pPr>
            <a:r>
              <a:rPr lang="en-US" b="1" dirty="0">
                <a:latin typeface="Arial" panose="020B0604020202020204" pitchFamily="34" charset="0"/>
                <a:cs typeface="Arial" panose="020B0604020202020204" pitchFamily="34" charset="0"/>
              </a:rPr>
              <a:t>Singing promotes devotion as it warms the hearts. The grace of Spirit is stirred up in us, and our growth in grace is stimulated. </a:t>
            </a:r>
            <a:endParaRPr lang="en-US" b="1"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u="sng" dirty="0" smtClean="0">
              <a:latin typeface="Arial" panose="020B0604020202020204" pitchFamily="34" charset="0"/>
              <a:cs typeface="Arial" panose="020B0604020202020204" pitchFamily="34" charset="0"/>
            </a:endParaRPr>
          </a:p>
          <a:p>
            <a:pPr marL="0" indent="0">
              <a:buNone/>
            </a:pPr>
            <a:r>
              <a:rPr lang="en-US" u="sng" dirty="0" err="1" smtClean="0">
                <a:latin typeface="Arial" panose="020B0604020202020204" pitchFamily="34" charset="0"/>
                <a:cs typeface="Arial" panose="020B0604020202020204" pitchFamily="34" charset="0"/>
              </a:rPr>
              <a:t>L”Let</a:t>
            </a:r>
            <a:r>
              <a:rPr lang="en-US" u="sng" dirty="0" smtClean="0">
                <a:latin typeface="Arial" panose="020B0604020202020204" pitchFamily="34" charset="0"/>
                <a:cs typeface="Arial" panose="020B0604020202020204" pitchFamily="34" charset="0"/>
              </a:rPr>
              <a:t> </a:t>
            </a:r>
            <a:r>
              <a:rPr lang="en-US" u="sng" dirty="0">
                <a:latin typeface="Arial" panose="020B0604020202020204" pitchFamily="34" charset="0"/>
                <a:cs typeface="Arial" panose="020B0604020202020204" pitchFamily="34" charset="0"/>
              </a:rPr>
              <a:t>the message of Christ dwell among you richly as you teach and admonish one another with all wisdom thru Psalms, hymns, and songs from the Spirit, singing to God with gratitude in your hearts.” </a:t>
            </a:r>
            <a:r>
              <a:rPr lang="en-US" dirty="0">
                <a:latin typeface="Arial" panose="020B0604020202020204" pitchFamily="34" charset="0"/>
                <a:cs typeface="Arial" panose="020B0604020202020204" pitchFamily="34" charset="0"/>
              </a:rPr>
              <a:t>(Col 3:16)</a:t>
            </a:r>
            <a:endParaRPr lang="en-US" dirty="0"/>
          </a:p>
        </p:txBody>
      </p:sp>
      <p:pic>
        <p:nvPicPr>
          <p:cNvPr id="1026" name="Picture 2" descr="https://study.com/cimages/multimages/16/Amazing_Grace.PNG"/>
          <p:cNvPicPr>
            <a:picLocks noChangeAspect="1" noChangeArrowheads="1"/>
          </p:cNvPicPr>
          <p:nvPr/>
        </p:nvPicPr>
        <p:blipFill rotWithShape="1">
          <a:blip r:embed="rId2">
            <a:extLst>
              <a:ext uri="{28A0092B-C50C-407E-A947-70E740481C1C}">
                <a14:useLocalDpi xmlns:a14="http://schemas.microsoft.com/office/drawing/2010/main" val="0"/>
              </a:ext>
            </a:extLst>
          </a:blip>
          <a:srcRect l="1646" t="20654" b="56332"/>
          <a:stretch/>
        </p:blipFill>
        <p:spPr bwMode="auto">
          <a:xfrm>
            <a:off x="447870" y="1981201"/>
            <a:ext cx="8543730" cy="177592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4800" y="3276600"/>
            <a:ext cx="31413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662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4800" y="-304800"/>
            <a:ext cx="8229600" cy="1143000"/>
          </a:xfrm>
        </p:spPr>
        <p:txBody>
          <a:bodyPr>
            <a:normAutofit/>
          </a:bodyPr>
          <a:lstStyle/>
          <a:p>
            <a:pPr algn="just"/>
            <a:r>
              <a:rPr lang="en-US" sz="3200" b="1" dirty="0" smtClean="0">
                <a:latin typeface="Arial" panose="020B0604020202020204" pitchFamily="34" charset="0"/>
                <a:cs typeface="Arial" panose="020B0604020202020204" pitchFamily="34" charset="0"/>
              </a:rPr>
              <a:t>4.  Additional elements</a:t>
            </a:r>
            <a:endParaRPr lang="en-US" sz="32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228600" y="533400"/>
            <a:ext cx="8915400" cy="6019800"/>
          </a:xfrm>
        </p:spPr>
        <p:txBody>
          <a:bodyPr>
            <a:normAutofit fontScale="25000" lnSpcReduction="20000"/>
          </a:bodyPr>
          <a:lstStyle/>
          <a:p>
            <a:pPr marL="0" indent="0">
              <a:buNone/>
            </a:pPr>
            <a:r>
              <a:rPr lang="en-US" sz="12800" dirty="0" smtClean="0">
                <a:latin typeface="Arial" panose="020B0604020202020204" pitchFamily="34" charset="0"/>
                <a:cs typeface="Arial" panose="020B0604020202020204" pitchFamily="34" charset="0"/>
              </a:rPr>
              <a:t>There are other elements of worship which we can incorporate into our times of worship based on </a:t>
            </a:r>
            <a:r>
              <a:rPr lang="en-US" sz="12800" dirty="0" err="1" smtClean="0">
                <a:latin typeface="Arial" panose="020B0604020202020204" pitchFamily="34" charset="0"/>
                <a:cs typeface="Arial" panose="020B0604020202020204" pitchFamily="34" charset="0"/>
              </a:rPr>
              <a:t>Eph</a:t>
            </a:r>
            <a:r>
              <a:rPr lang="en-US" sz="12800" dirty="0" smtClean="0">
                <a:latin typeface="Arial" panose="020B0604020202020204" pitchFamily="34" charset="0"/>
                <a:cs typeface="Arial" panose="020B0604020202020204" pitchFamily="34" charset="0"/>
              </a:rPr>
              <a:t> 6:4b, </a:t>
            </a:r>
            <a:r>
              <a:rPr lang="en-US" sz="12800" u="sng" dirty="0" smtClean="0">
                <a:latin typeface="Arial" panose="020B0604020202020204" pitchFamily="34" charset="0"/>
                <a:cs typeface="Arial" panose="020B0604020202020204" pitchFamily="34" charset="0"/>
              </a:rPr>
              <a:t>“…bring them up in the training and instruction of the Lord.”</a:t>
            </a:r>
          </a:p>
          <a:p>
            <a:pPr marL="0" indent="0">
              <a:buNone/>
            </a:pPr>
            <a:r>
              <a:rPr lang="en-US" sz="11200" dirty="0" smtClean="0">
                <a:latin typeface="Arial" panose="020B0604020202020204" pitchFamily="34" charset="0"/>
                <a:cs typeface="Arial" panose="020B0604020202020204" pitchFamily="34" charset="0"/>
              </a:rPr>
              <a:t>There are </a:t>
            </a:r>
            <a:r>
              <a:rPr lang="en-US" sz="11200" b="1" dirty="0" smtClean="0">
                <a:latin typeface="Arial" panose="020B0604020202020204" pitchFamily="34" charset="0"/>
                <a:cs typeface="Arial" panose="020B0604020202020204" pitchFamily="34" charset="0"/>
              </a:rPr>
              <a:t>Scripture , </a:t>
            </a:r>
            <a:r>
              <a:rPr lang="en-US" sz="11200" dirty="0" smtClean="0">
                <a:latin typeface="Arial" panose="020B0604020202020204" pitchFamily="34" charset="0"/>
                <a:cs typeface="Arial" panose="020B0604020202020204" pitchFamily="34" charset="0"/>
              </a:rPr>
              <a:t>and</a:t>
            </a:r>
            <a:r>
              <a:rPr lang="en-US" sz="11200" b="1" dirty="0" smtClean="0">
                <a:latin typeface="Arial" panose="020B0604020202020204" pitchFamily="34" charset="0"/>
                <a:cs typeface="Arial" panose="020B0604020202020204" pitchFamily="34" charset="0"/>
              </a:rPr>
              <a:t> Catechism </a:t>
            </a:r>
            <a:r>
              <a:rPr lang="en-US" sz="12800" dirty="0" smtClean="0">
                <a:latin typeface="Arial" panose="020B0604020202020204" pitchFamily="34" charset="0"/>
                <a:cs typeface="Arial" panose="020B0604020202020204" pitchFamily="34" charset="0"/>
              </a:rPr>
              <a:t>memory.</a:t>
            </a:r>
          </a:p>
          <a:p>
            <a:pPr marL="0" indent="0">
              <a:buNone/>
            </a:pPr>
            <a:endParaRPr lang="en-US" sz="4800" dirty="0" smtClean="0">
              <a:latin typeface="Arial" panose="020B0604020202020204" pitchFamily="34" charset="0"/>
              <a:cs typeface="Arial" panose="020B0604020202020204" pitchFamily="34" charset="0"/>
            </a:endParaRPr>
          </a:p>
          <a:p>
            <a:pPr marL="0" indent="0">
              <a:buNone/>
            </a:pPr>
            <a:r>
              <a:rPr lang="en-US" sz="12800" b="1" dirty="0" smtClean="0">
                <a:latin typeface="Arial" panose="020B0604020202020204" pitchFamily="34" charset="0"/>
                <a:cs typeface="Arial" panose="020B0604020202020204" pitchFamily="34" charset="0"/>
              </a:rPr>
              <a:t>What are the benefits of memory?</a:t>
            </a:r>
          </a:p>
          <a:p>
            <a:pPr marL="0" indent="0">
              <a:buNone/>
            </a:pPr>
            <a:r>
              <a:rPr lang="en-US" sz="12800" u="sng" dirty="0" smtClean="0">
                <a:latin typeface="Arial" panose="020B0604020202020204" pitchFamily="34" charset="0"/>
                <a:cs typeface="Arial" panose="020B0604020202020204" pitchFamily="34" charset="0"/>
              </a:rPr>
              <a:t>Memory is a faculty should be developed</a:t>
            </a:r>
            <a:r>
              <a:rPr lang="en-US" sz="12800" dirty="0" smtClean="0">
                <a:latin typeface="Arial" panose="020B0604020202020204" pitchFamily="34" charset="0"/>
                <a:cs typeface="Arial" panose="020B0604020202020204" pitchFamily="34" charset="0"/>
              </a:rPr>
              <a:t>. One might liken memory to a muscle—it grows when exercised and shrinks when neglected.</a:t>
            </a:r>
          </a:p>
          <a:p>
            <a:pPr marL="0" indent="0">
              <a:buNone/>
            </a:pPr>
            <a:endParaRPr lang="en-US" sz="12800" dirty="0" smtClean="0">
              <a:latin typeface="Arial" panose="020B0604020202020204" pitchFamily="34" charset="0"/>
              <a:cs typeface="Arial" panose="020B0604020202020204" pitchFamily="34" charset="0"/>
            </a:endParaRPr>
          </a:p>
          <a:p>
            <a:pPr marL="0" indent="0">
              <a:buNone/>
            </a:pPr>
            <a:r>
              <a:rPr lang="en-US" sz="12800" dirty="0" smtClean="0">
                <a:latin typeface="Arial" panose="020B0604020202020204" pitchFamily="34" charset="0"/>
                <a:cs typeface="Arial" panose="020B0604020202020204" pitchFamily="34" charset="0"/>
              </a:rPr>
              <a:t>Memorizing logical, structured, conceptual material like the Shorter catechism actually </a:t>
            </a:r>
            <a:r>
              <a:rPr lang="en-US" sz="12800" u="sng" dirty="0" smtClean="0">
                <a:latin typeface="Arial" panose="020B0604020202020204" pitchFamily="34" charset="0"/>
                <a:cs typeface="Arial" panose="020B0604020202020204" pitchFamily="34" charset="0"/>
              </a:rPr>
              <a:t>contributes to mental development</a:t>
            </a:r>
            <a:r>
              <a:rPr lang="en-US" sz="12800" dirty="0" smtClean="0">
                <a:latin typeface="Arial" panose="020B0604020202020204" pitchFamily="34" charset="0"/>
                <a:cs typeface="Arial" panose="020B0604020202020204" pitchFamily="34" charset="0"/>
              </a:rPr>
              <a:t>. </a:t>
            </a:r>
          </a:p>
          <a:p>
            <a:pPr marL="0" indent="0">
              <a:buNone/>
            </a:pPr>
            <a:r>
              <a:rPr lang="en-US" sz="12800" dirty="0" smtClean="0">
                <a:latin typeface="Arial" panose="020B0604020202020204" pitchFamily="34" charset="0"/>
                <a:cs typeface="Arial" panose="020B0604020202020204" pitchFamily="34" charset="0"/>
              </a:rPr>
              <a:t>(Pictorial thinking and conceptual thinking)</a:t>
            </a:r>
          </a:p>
          <a:p>
            <a:endParaRPr lang="en-US" sz="2800" dirty="0">
              <a:latin typeface="Arial Narrow" panose="020B0606020202030204" pitchFamily="34" charset="0"/>
            </a:endParaRPr>
          </a:p>
        </p:txBody>
      </p:sp>
    </p:spTree>
    <p:extLst>
      <p:ext uri="{BB962C8B-B14F-4D97-AF65-F5344CB8AC3E}">
        <p14:creationId xmlns:p14="http://schemas.microsoft.com/office/powerpoint/2010/main" val="99193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lnSpcReduction="10000"/>
          </a:bodyPr>
          <a:lstStyle/>
          <a:p>
            <a:pPr marL="0" indent="0">
              <a:buNone/>
            </a:pPr>
            <a:r>
              <a:rPr lang="en-US" dirty="0">
                <a:latin typeface="Arial" panose="020B0604020202020204" pitchFamily="34" charset="0"/>
                <a:cs typeface="Arial" panose="020B0604020202020204" pitchFamily="34" charset="0"/>
              </a:rPr>
              <a:t>As the individual Christian, changed by God’s grace, naturally begins to read Bible, sing, and pray. So the Christian family impacted by the grace of God will want to gather to read the Bible, sing, and </a:t>
            </a:r>
            <a:r>
              <a:rPr lang="en-US" dirty="0" smtClean="0">
                <a:latin typeface="Arial" panose="020B0604020202020204" pitchFamily="34" charset="0"/>
                <a:cs typeface="Arial" panose="020B0604020202020204" pitchFamily="34" charset="0"/>
              </a:rPr>
              <a:t>pray.</a:t>
            </a:r>
          </a:p>
          <a:p>
            <a:pPr marL="0" indent="0">
              <a:buNone/>
            </a:pPr>
            <a:r>
              <a:rPr lang="en-US" dirty="0" smtClean="0">
                <a:latin typeface="Arial" panose="020B0604020202020204" pitchFamily="34" charset="0"/>
                <a:cs typeface="Arial" panose="020B0604020202020204" pitchFamily="34" charset="0"/>
              </a:rPr>
              <a:t>As </a:t>
            </a:r>
            <a:r>
              <a:rPr lang="en-US" dirty="0">
                <a:latin typeface="Arial" panose="020B0604020202020204" pitchFamily="34" charset="0"/>
                <a:cs typeface="Arial" panose="020B0604020202020204" pitchFamily="34" charset="0"/>
              </a:rPr>
              <a:t>all the Christian life is lived in grace, so we enjoy and pursue family worship by that same </a:t>
            </a:r>
            <a:r>
              <a:rPr lang="en-US" dirty="0" smtClean="0">
                <a:latin typeface="Arial" panose="020B0604020202020204" pitchFamily="34" charset="0"/>
                <a:cs typeface="Arial" panose="020B0604020202020204" pitchFamily="34" charset="0"/>
              </a:rPr>
              <a:t>grace.</a:t>
            </a:r>
          </a:p>
          <a:p>
            <a:pPr marL="0" indent="0">
              <a:buNone/>
            </a:pPr>
            <a:r>
              <a:rPr lang="en-US" b="1" dirty="0" smtClean="0">
                <a:latin typeface="Arial" panose="020B0604020202020204" pitchFamily="34" charset="0"/>
                <a:cs typeface="Arial" panose="020B0604020202020204" pitchFamily="34" charset="0"/>
              </a:rPr>
              <a:t>In </a:t>
            </a:r>
            <a:r>
              <a:rPr lang="en-US" b="1" dirty="0">
                <a:latin typeface="Arial" panose="020B0604020202020204" pitchFamily="34" charset="0"/>
                <a:cs typeface="Arial" panose="020B0604020202020204" pitchFamily="34" charset="0"/>
              </a:rPr>
              <a:t>this lecture, we want to learn about worship, and family worship so that we may be true worshipers of God together with our family members especially with our precious children</a:t>
            </a:r>
            <a:r>
              <a:rPr lang="en-US" b="1" dirty="0" smtClean="0">
                <a:latin typeface="Arial" panose="020B0604020202020204" pitchFamily="34" charset="0"/>
                <a:cs typeface="Arial" panose="020B0604020202020204" pitchFamily="34" charset="0"/>
              </a:rPr>
              <a:t>.</a:t>
            </a:r>
            <a:endParaRPr lang="en-US" b="1" dirty="0"/>
          </a:p>
        </p:txBody>
      </p:sp>
    </p:spTree>
    <p:extLst>
      <p:ext uri="{BB962C8B-B14F-4D97-AF65-F5344CB8AC3E}">
        <p14:creationId xmlns:p14="http://schemas.microsoft.com/office/powerpoint/2010/main" val="355607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686800" cy="6477000"/>
          </a:xfrm>
        </p:spPr>
        <p:txBody>
          <a:bodyPr>
            <a:normAutofit/>
          </a:bodyPr>
          <a:lstStyle/>
          <a:p>
            <a:pPr marL="0" indent="0">
              <a:spcAft>
                <a:spcPts val="1200"/>
              </a:spcAft>
              <a:buNone/>
            </a:pPr>
            <a:r>
              <a:rPr lang="en-US" b="1" dirty="0">
                <a:latin typeface="Arial" panose="020B0604020202020204" pitchFamily="34" charset="0"/>
                <a:cs typeface="Arial" panose="020B0604020202020204" pitchFamily="34" charset="0"/>
              </a:rPr>
              <a:t>* Scripture </a:t>
            </a:r>
            <a:r>
              <a:rPr lang="en-US" b="1" dirty="0" smtClean="0">
                <a:latin typeface="Arial" panose="020B0604020202020204" pitchFamily="34" charset="0"/>
                <a:cs typeface="Arial" panose="020B0604020202020204" pitchFamily="34" charset="0"/>
              </a:rPr>
              <a:t>memory</a:t>
            </a:r>
            <a:endParaRPr lang="en-US" dirty="0" smtClean="0">
              <a:latin typeface="Arial" panose="020B0604020202020204" pitchFamily="34" charset="0"/>
              <a:cs typeface="Arial" panose="020B0604020202020204" pitchFamily="34" charset="0"/>
            </a:endParaRPr>
          </a:p>
          <a:p>
            <a:pPr marL="0" indent="0">
              <a:spcAft>
                <a:spcPts val="1200"/>
              </a:spcAft>
              <a:buNone/>
            </a:pPr>
            <a:r>
              <a:rPr lang="en-US" dirty="0" smtClean="0">
                <a:latin typeface="Arial" panose="020B0604020202020204" pitchFamily="34" charset="0"/>
                <a:cs typeface="Arial" panose="020B0604020202020204" pitchFamily="34" charset="0"/>
              </a:rPr>
              <a:t>We </a:t>
            </a:r>
            <a:r>
              <a:rPr lang="en-US" dirty="0">
                <a:latin typeface="Arial" panose="020B0604020202020204" pitchFamily="34" charset="0"/>
                <a:cs typeface="Arial" panose="020B0604020202020204" pitchFamily="34" charset="0"/>
              </a:rPr>
              <a:t>always want to hide the word of God in the hearts of our children. </a:t>
            </a:r>
            <a:endParaRPr lang="en-US" dirty="0" smtClean="0">
              <a:latin typeface="Arial" panose="020B0604020202020204" pitchFamily="34" charset="0"/>
              <a:cs typeface="Arial" panose="020B0604020202020204" pitchFamily="34" charset="0"/>
            </a:endParaRPr>
          </a:p>
          <a:p>
            <a:pPr marL="0" indent="0">
              <a:spcAft>
                <a:spcPts val="1200"/>
              </a:spcAft>
              <a:buNone/>
            </a:pPr>
            <a:r>
              <a:rPr lang="en-US" dirty="0" smtClean="0">
                <a:latin typeface="Arial" panose="020B0604020202020204" pitchFamily="34" charset="0"/>
                <a:cs typeface="Arial" panose="020B0604020202020204" pitchFamily="34" charset="0"/>
              </a:rPr>
              <a:t>As </a:t>
            </a:r>
            <a:r>
              <a:rPr lang="en-US" dirty="0">
                <a:latin typeface="Arial" panose="020B0604020202020204" pitchFamily="34" charset="0"/>
                <a:cs typeface="Arial" panose="020B0604020202020204" pitchFamily="34" charset="0"/>
              </a:rPr>
              <a:t>a family, this is a wonderful exercise to do together, taking a verse a week to memorize with each other. </a:t>
            </a:r>
            <a:endParaRPr lang="en-US" dirty="0" smtClean="0">
              <a:latin typeface="Arial" panose="020B0604020202020204" pitchFamily="34" charset="0"/>
              <a:cs typeface="Arial" panose="020B0604020202020204" pitchFamily="34" charset="0"/>
            </a:endParaRPr>
          </a:p>
          <a:p>
            <a:pPr marL="0" indent="0">
              <a:spcAft>
                <a:spcPts val="1200"/>
              </a:spcAft>
              <a:buNone/>
            </a:pPr>
            <a:r>
              <a:rPr lang="en-US" dirty="0" smtClean="0">
                <a:latin typeface="Arial" panose="020B0604020202020204" pitchFamily="34" charset="0"/>
                <a:cs typeface="Arial" panose="020B0604020202020204" pitchFamily="34" charset="0"/>
              </a:rPr>
              <a:t>Even </a:t>
            </a:r>
            <a:r>
              <a:rPr lang="en-US" dirty="0">
                <a:latin typeface="Arial" panose="020B0604020202020204" pitchFamily="34" charset="0"/>
                <a:cs typeface="Arial" panose="020B0604020202020204" pitchFamily="34" charset="0"/>
              </a:rPr>
              <a:t>small children (3-4 </a:t>
            </a:r>
            <a:r>
              <a:rPr lang="en-US" dirty="0" err="1">
                <a:latin typeface="Arial" panose="020B0604020202020204" pitchFamily="34" charset="0"/>
                <a:cs typeface="Arial" panose="020B0604020202020204" pitchFamily="34" charset="0"/>
              </a:rPr>
              <a:t>yrs</a:t>
            </a:r>
            <a:r>
              <a:rPr lang="en-US" dirty="0">
                <a:latin typeface="Arial" panose="020B0604020202020204" pitchFamily="34" charset="0"/>
                <a:cs typeface="Arial" panose="020B0604020202020204" pitchFamily="34" charset="0"/>
              </a:rPr>
              <a:t>) can memorize the word of </a:t>
            </a:r>
            <a:r>
              <a:rPr lang="en-US" dirty="0" smtClean="0">
                <a:latin typeface="Arial" panose="020B0604020202020204" pitchFamily="34" charset="0"/>
                <a:cs typeface="Arial" panose="020B0604020202020204" pitchFamily="34" charset="0"/>
              </a:rPr>
              <a:t>God.</a:t>
            </a:r>
            <a:endParaRPr lang="en-US" sz="3000" dirty="0" smtClean="0">
              <a:latin typeface="Arial" panose="020B0604020202020204" pitchFamily="34" charset="0"/>
              <a:cs typeface="Arial" panose="020B0604020202020204" pitchFamily="34" charset="0"/>
            </a:endParaRPr>
          </a:p>
          <a:p>
            <a:pPr marL="0" indent="0">
              <a:spcAft>
                <a:spcPts val="1200"/>
              </a:spcAft>
              <a:buNone/>
            </a:pPr>
            <a:r>
              <a:rPr lang="en-US" sz="3000" b="1" dirty="0" smtClean="0">
                <a:latin typeface="Arial" panose="020B0604020202020204" pitchFamily="34" charset="0"/>
                <a:cs typeface="Arial" panose="020B0604020202020204" pitchFamily="34" charset="0"/>
              </a:rPr>
              <a:t>1 </a:t>
            </a:r>
            <a:r>
              <a:rPr lang="en-US" sz="3000" b="1" dirty="0">
                <a:latin typeface="Arial" panose="020B0604020202020204" pitchFamily="34" charset="0"/>
                <a:cs typeface="Arial" panose="020B0604020202020204" pitchFamily="34" charset="0"/>
              </a:rPr>
              <a:t>verse per 2 weeks for 10 years = 260 verses</a:t>
            </a:r>
            <a:endParaRPr lang="en-US" dirty="0"/>
          </a:p>
        </p:txBody>
      </p:sp>
    </p:spTree>
    <p:extLst>
      <p:ext uri="{BB962C8B-B14F-4D97-AF65-F5344CB8AC3E}">
        <p14:creationId xmlns:p14="http://schemas.microsoft.com/office/powerpoint/2010/main" val="327615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686800" cy="6477000"/>
          </a:xfrm>
        </p:spPr>
        <p:txBody>
          <a:bodyPr>
            <a:normAutofit/>
          </a:bodyPr>
          <a:lstStyle/>
          <a:p>
            <a:pPr marL="0" indent="0">
              <a:spcAft>
                <a:spcPts val="1200"/>
              </a:spcAft>
              <a:buNone/>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blessing of memorization is that it affords a person the opportunity to meditate upon the word of God wherever they are, and whatever their </a:t>
            </a:r>
            <a:r>
              <a:rPr lang="en-US" dirty="0" smtClean="0">
                <a:latin typeface="Arial" panose="020B0604020202020204" pitchFamily="34" charset="0"/>
                <a:cs typeface="Arial" panose="020B0604020202020204" pitchFamily="34" charset="0"/>
              </a:rPr>
              <a:t>circumstances:</a:t>
            </a:r>
          </a:p>
          <a:p>
            <a:pPr marL="0" indent="0">
              <a:spcAft>
                <a:spcPts val="1200"/>
              </a:spcAft>
              <a:buNone/>
            </a:pPr>
            <a:endParaRPr lang="en-US" dirty="0" smtClean="0">
              <a:latin typeface="Arial" panose="020B0604020202020204" pitchFamily="34" charset="0"/>
              <a:cs typeface="Arial" panose="020B0604020202020204" pitchFamily="34" charset="0"/>
            </a:endParaRPr>
          </a:p>
          <a:p>
            <a:pPr marL="0" indent="0">
              <a:spcAft>
                <a:spcPts val="1200"/>
              </a:spcAft>
              <a:buNone/>
            </a:pPr>
            <a:r>
              <a:rPr lang="en-US" b="1" dirty="0" smtClean="0">
                <a:latin typeface="Arial" panose="020B0604020202020204" pitchFamily="34" charset="0"/>
                <a:cs typeface="Arial" panose="020B0604020202020204" pitchFamily="34" charset="0"/>
              </a:rPr>
              <a:t>Bible </a:t>
            </a:r>
            <a:r>
              <a:rPr lang="en-US" b="1" dirty="0">
                <a:latin typeface="Arial" panose="020B0604020202020204" pitchFamily="34" charset="0"/>
                <a:cs typeface="Arial" panose="020B0604020202020204" pitchFamily="34" charset="0"/>
              </a:rPr>
              <a:t>verses will come to mind in the midst of a trial, and provide comfort, a wisdom of God helps to make important decision.</a:t>
            </a:r>
            <a:endParaRPr lang="en-US" dirty="0"/>
          </a:p>
        </p:txBody>
      </p:sp>
    </p:spTree>
    <p:extLst>
      <p:ext uri="{BB962C8B-B14F-4D97-AF65-F5344CB8AC3E}">
        <p14:creationId xmlns:p14="http://schemas.microsoft.com/office/powerpoint/2010/main" val="280625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686800" cy="6477000"/>
          </a:xfrm>
        </p:spPr>
        <p:txBody>
          <a:bodyPr>
            <a:noAutofit/>
          </a:bodyPr>
          <a:lstStyle/>
          <a:p>
            <a:pPr marL="0" indent="0">
              <a:spcAft>
                <a:spcPts val="600"/>
              </a:spcAft>
              <a:buNone/>
            </a:pPr>
            <a:r>
              <a:rPr lang="en-US" b="1" spc="-100" dirty="0">
                <a:latin typeface="Arial" panose="020B0604020202020204" pitchFamily="34" charset="0"/>
                <a:cs typeface="Arial" panose="020B0604020202020204" pitchFamily="34" charset="0"/>
              </a:rPr>
              <a:t>* </a:t>
            </a:r>
            <a:r>
              <a:rPr lang="en-US" b="1" spc="-100" dirty="0" smtClean="0">
                <a:latin typeface="Arial" panose="020B0604020202020204" pitchFamily="34" charset="0"/>
                <a:cs typeface="Arial" panose="020B0604020202020204" pitchFamily="34" charset="0"/>
              </a:rPr>
              <a:t>Catechism</a:t>
            </a:r>
          </a:p>
          <a:p>
            <a:pPr marL="0" indent="0">
              <a:spcAft>
                <a:spcPts val="600"/>
              </a:spcAft>
              <a:buNone/>
            </a:pPr>
            <a:r>
              <a:rPr lang="en-US" spc="-100" dirty="0" smtClean="0">
                <a:latin typeface="Arial" panose="020B0604020202020204" pitchFamily="34" charset="0"/>
                <a:cs typeface="Arial" panose="020B0604020202020204" pitchFamily="34" charset="0"/>
              </a:rPr>
              <a:t>Catechism </a:t>
            </a:r>
            <a:r>
              <a:rPr lang="en-US" spc="-100" dirty="0">
                <a:latin typeface="Arial" panose="020B0604020202020204" pitchFamily="34" charset="0"/>
                <a:cs typeface="Arial" panose="020B0604020202020204" pitchFamily="34" charset="0"/>
              </a:rPr>
              <a:t>is a lost discipline in the evangelical church today. </a:t>
            </a:r>
            <a:r>
              <a:rPr lang="en-US" b="1" spc="-100" dirty="0">
                <a:latin typeface="Arial" panose="020B0604020202020204" pitchFamily="34" charset="0"/>
                <a:cs typeface="Arial" panose="020B0604020202020204" pitchFamily="34" charset="0"/>
              </a:rPr>
              <a:t>Simply speaking, Catechism is the study of the Christian </a:t>
            </a:r>
            <a:r>
              <a:rPr lang="en-US" b="1" spc="-100" dirty="0" smtClean="0">
                <a:latin typeface="Arial" panose="020B0604020202020204" pitchFamily="34" charset="0"/>
                <a:cs typeface="Arial" panose="020B0604020202020204" pitchFamily="34" charset="0"/>
              </a:rPr>
              <a:t>faith.</a:t>
            </a:r>
          </a:p>
          <a:p>
            <a:pPr marL="0" indent="0">
              <a:spcAft>
                <a:spcPts val="600"/>
              </a:spcAft>
              <a:buNone/>
            </a:pPr>
            <a:r>
              <a:rPr lang="en-US" spc="-100" dirty="0" smtClean="0">
                <a:latin typeface="Arial" panose="020B0604020202020204" pitchFamily="34" charset="0"/>
                <a:cs typeface="Arial" panose="020B0604020202020204" pitchFamily="34" charset="0"/>
              </a:rPr>
              <a:t>It </a:t>
            </a:r>
            <a:r>
              <a:rPr lang="en-US" spc="-100" dirty="0">
                <a:latin typeface="Arial" panose="020B0604020202020204" pitchFamily="34" charset="0"/>
                <a:cs typeface="Arial" panose="020B0604020202020204" pitchFamily="34" charset="0"/>
              </a:rPr>
              <a:t>was revived in the 16</a:t>
            </a:r>
            <a:r>
              <a:rPr lang="en-US" spc="-100" baseline="30000" dirty="0">
                <a:latin typeface="Arial" panose="020B0604020202020204" pitchFamily="34" charset="0"/>
                <a:cs typeface="Arial" panose="020B0604020202020204" pitchFamily="34" charset="0"/>
              </a:rPr>
              <a:t>th</a:t>
            </a:r>
            <a:r>
              <a:rPr lang="en-US" spc="-100" dirty="0">
                <a:latin typeface="Arial" panose="020B0604020202020204" pitchFamily="34" charset="0"/>
                <a:cs typeface="Arial" panose="020B0604020202020204" pitchFamily="34" charset="0"/>
              </a:rPr>
              <a:t> century by the Protestant Reformers so successfully that the Roman Catholics began to mimic </a:t>
            </a:r>
            <a:r>
              <a:rPr lang="en-US" spc="-100" dirty="0" smtClean="0">
                <a:latin typeface="Arial" panose="020B0604020202020204" pitchFamily="34" charset="0"/>
                <a:cs typeface="Arial" panose="020B0604020202020204" pitchFamily="34" charset="0"/>
              </a:rPr>
              <a:t>them.</a:t>
            </a:r>
          </a:p>
          <a:p>
            <a:pPr marL="0" indent="0">
              <a:spcAft>
                <a:spcPts val="600"/>
              </a:spcAft>
              <a:buNone/>
            </a:pPr>
            <a:r>
              <a:rPr lang="en-US" b="1" spc="-100" dirty="0" smtClean="0">
                <a:latin typeface="Arial" panose="020B0604020202020204" pitchFamily="34" charset="0"/>
                <a:cs typeface="Arial" panose="020B0604020202020204" pitchFamily="34" charset="0"/>
              </a:rPr>
              <a:t>Catechisms </a:t>
            </a:r>
            <a:r>
              <a:rPr lang="en-US" b="1" spc="-100" dirty="0">
                <a:latin typeface="Arial" panose="020B0604020202020204" pitchFamily="34" charset="0"/>
                <a:cs typeface="Arial" panose="020B0604020202020204" pitchFamily="34" charset="0"/>
              </a:rPr>
              <a:t>were written by Luther, Calvin, </a:t>
            </a:r>
            <a:r>
              <a:rPr lang="en-US" b="1" spc="-100" dirty="0" err="1">
                <a:latin typeface="Arial" panose="020B0604020202020204" pitchFamily="34" charset="0"/>
                <a:cs typeface="Arial" panose="020B0604020202020204" pitchFamily="34" charset="0"/>
              </a:rPr>
              <a:t>Bullinger</a:t>
            </a:r>
            <a:r>
              <a:rPr lang="en-US" b="1" spc="-100" dirty="0">
                <a:latin typeface="Arial" panose="020B0604020202020204" pitchFamily="34" charset="0"/>
                <a:cs typeface="Arial" panose="020B0604020202020204" pitchFamily="34" charset="0"/>
              </a:rPr>
              <a:t>, and nearly all the major reformers.</a:t>
            </a:r>
            <a:r>
              <a:rPr lang="en-US" spc="-100" dirty="0">
                <a:latin typeface="Arial" panose="020B0604020202020204" pitchFamily="34" charset="0"/>
                <a:cs typeface="Arial" panose="020B0604020202020204" pitchFamily="34" charset="0"/>
              </a:rPr>
              <a:t> </a:t>
            </a:r>
            <a:br>
              <a:rPr lang="en-US" spc="-100" dirty="0">
                <a:latin typeface="Arial" panose="020B0604020202020204" pitchFamily="34" charset="0"/>
                <a:cs typeface="Arial" panose="020B0604020202020204" pitchFamily="34" charset="0"/>
              </a:rPr>
            </a:br>
            <a:r>
              <a:rPr lang="en-US" spc="-100" dirty="0">
                <a:latin typeface="Arial" panose="020B0604020202020204" pitchFamily="34" charset="0"/>
                <a:cs typeface="Arial" panose="020B0604020202020204" pitchFamily="34" charset="0"/>
              </a:rPr>
              <a:t>In keeping with tradition, the Westminster Assembly produced 2 catechisms; the Shorter for children, and the Longer for adults.</a:t>
            </a:r>
            <a:br>
              <a:rPr lang="en-US" spc="-100" dirty="0">
                <a:latin typeface="Arial" panose="020B0604020202020204" pitchFamily="34" charset="0"/>
                <a:cs typeface="Arial" panose="020B0604020202020204" pitchFamily="34" charset="0"/>
              </a:rPr>
            </a:br>
            <a:endParaRPr lang="en-US" spc="-100" dirty="0"/>
          </a:p>
        </p:txBody>
      </p:sp>
    </p:spTree>
    <p:extLst>
      <p:ext uri="{BB962C8B-B14F-4D97-AF65-F5344CB8AC3E}">
        <p14:creationId xmlns:p14="http://schemas.microsoft.com/office/powerpoint/2010/main" val="116158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rmAutofit/>
          </a:bodyPr>
          <a:lstStyle/>
          <a:p>
            <a:pPr marL="0" indent="0">
              <a:spcAft>
                <a:spcPts val="1200"/>
              </a:spcAft>
              <a:buNone/>
            </a:pPr>
            <a:r>
              <a:rPr lang="en-US" b="1" dirty="0">
                <a:latin typeface="Arial" panose="020B0604020202020204" pitchFamily="34" charset="0"/>
                <a:cs typeface="Arial" panose="020B0604020202020204" pitchFamily="34" charset="0"/>
              </a:rPr>
              <a:t>We should catechize our children for some reasons</a:t>
            </a:r>
            <a:r>
              <a:rPr lang="en-US" b="1"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pPr marL="0" indent="0">
              <a:spcAft>
                <a:spcPts val="1200"/>
              </a:spcAft>
              <a:buNone/>
            </a:pPr>
            <a:r>
              <a:rPr lang="en-US" b="1" dirty="0" smtClean="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It’s a tried &amp; proven method of religious </a:t>
            </a:r>
            <a:r>
              <a:rPr lang="en-US" b="1" dirty="0" smtClean="0">
                <a:latin typeface="Arial" panose="020B0604020202020204" pitchFamily="34" charset="0"/>
                <a:cs typeface="Arial" panose="020B0604020202020204" pitchFamily="34" charset="0"/>
              </a:rPr>
              <a:t>instruction</a:t>
            </a:r>
            <a:r>
              <a:rPr lang="en-US" dirty="0" smtClean="0">
                <a:latin typeface="Arial" panose="020B0604020202020204" pitchFamily="34" charset="0"/>
                <a:cs typeface="Arial" panose="020B0604020202020204" pitchFamily="34" charset="0"/>
              </a:rPr>
              <a:t>. For </a:t>
            </a:r>
            <a:r>
              <a:rPr lang="en-US" dirty="0">
                <a:latin typeface="Arial" panose="020B0604020202020204" pitchFamily="34" charset="0"/>
                <a:cs typeface="Arial" panose="020B0604020202020204" pitchFamily="34" charset="0"/>
              </a:rPr>
              <a:t>generations Protestants have successfully transmitted the content of the Christian faith to their children. </a:t>
            </a:r>
            <a:endParaRPr lang="en-US" dirty="0" smtClean="0">
              <a:latin typeface="Arial" panose="020B0604020202020204" pitchFamily="34" charset="0"/>
              <a:cs typeface="Arial" panose="020B0604020202020204" pitchFamily="34" charset="0"/>
            </a:endParaRPr>
          </a:p>
          <a:p>
            <a:pPr marL="0" indent="0">
              <a:spcAft>
                <a:spcPts val="1200"/>
              </a:spcAft>
              <a:buNone/>
            </a:pPr>
            <a:r>
              <a:rPr lang="en-US" b="1" dirty="0" smtClean="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It is simple. It doesn’t require additional resource</a:t>
            </a:r>
            <a:r>
              <a:rPr lang="en-US" dirty="0">
                <a:latin typeface="Arial" panose="020B0604020202020204" pitchFamily="34" charset="0"/>
                <a:cs typeface="Arial" panose="020B0604020202020204" pitchFamily="34" charset="0"/>
              </a:rPr>
              <a:t>. Any parents catechize any child using no more than a small booklet. (In the process, the parent learns more than the child.)</a:t>
            </a:r>
            <a:endParaRPr lang="en-US" dirty="0"/>
          </a:p>
        </p:txBody>
      </p:sp>
    </p:spTree>
    <p:extLst>
      <p:ext uri="{BB962C8B-B14F-4D97-AF65-F5344CB8AC3E}">
        <p14:creationId xmlns:p14="http://schemas.microsoft.com/office/powerpoint/2010/main" val="69923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lgn="l"/>
            <a:r>
              <a:rPr lang="en-US" sz="3000" dirty="0">
                <a:latin typeface="Arial" panose="020B0604020202020204" pitchFamily="34" charset="0"/>
                <a:cs typeface="Arial" panose="020B0604020202020204" pitchFamily="34" charset="0"/>
              </a:rPr>
              <a:t/>
            </a:r>
            <a:br>
              <a:rPr lang="en-US" sz="3000" dirty="0">
                <a:latin typeface="Arial" panose="020B0604020202020204" pitchFamily="34" charset="0"/>
                <a:cs typeface="Arial" panose="020B0604020202020204" pitchFamily="34" charset="0"/>
              </a:rPr>
            </a:br>
            <a:r>
              <a:rPr lang="en-US" sz="3000" dirty="0" smtClean="0">
                <a:latin typeface="Arial" panose="020B0604020202020204" pitchFamily="34" charset="0"/>
                <a:cs typeface="Arial" panose="020B0604020202020204" pitchFamily="34" charset="0"/>
              </a:rPr>
              <a:t/>
            </a:r>
            <a:br>
              <a:rPr lang="en-US" sz="3000" dirty="0" smtClean="0">
                <a:latin typeface="Arial" panose="020B0604020202020204" pitchFamily="34" charset="0"/>
                <a:cs typeface="Arial" panose="020B0604020202020204" pitchFamily="34" charset="0"/>
              </a:rPr>
            </a:br>
            <a:r>
              <a:rPr lang="en-US" sz="3000" dirty="0">
                <a:latin typeface="Arial" panose="020B0604020202020204" pitchFamily="34" charset="0"/>
                <a:cs typeface="Arial" panose="020B0604020202020204" pitchFamily="34" charset="0"/>
              </a:rPr>
              <a:t/>
            </a:r>
            <a:br>
              <a:rPr lang="en-US" sz="3000" dirty="0">
                <a:latin typeface="Arial" panose="020B0604020202020204" pitchFamily="34" charset="0"/>
                <a:cs typeface="Arial" panose="020B0604020202020204" pitchFamily="34" charset="0"/>
              </a:rPr>
            </a:br>
            <a:r>
              <a:rPr lang="en-US" sz="3000" dirty="0" smtClean="0">
                <a:latin typeface="Arial" panose="020B0604020202020204" pitchFamily="34" charset="0"/>
                <a:cs typeface="Arial" panose="020B0604020202020204" pitchFamily="34" charset="0"/>
              </a:rPr>
              <a:t/>
            </a:r>
            <a:br>
              <a:rPr lang="en-US" sz="3000" dirty="0" smtClean="0">
                <a:latin typeface="Arial" panose="020B0604020202020204" pitchFamily="34" charset="0"/>
                <a:cs typeface="Arial" panose="020B0604020202020204" pitchFamily="34" charset="0"/>
              </a:rPr>
            </a:br>
            <a:r>
              <a:rPr lang="en-US" sz="3000" dirty="0" smtClean="0">
                <a:latin typeface="Arial" panose="020B0604020202020204" pitchFamily="34" charset="0"/>
                <a:cs typeface="Arial" panose="020B0604020202020204" pitchFamily="34" charset="0"/>
              </a:rPr>
              <a:t>  </a:t>
            </a:r>
            <a:endParaRPr lang="en-US" sz="30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381000"/>
            <a:ext cx="8686800" cy="6477000"/>
          </a:xfrm>
        </p:spPr>
        <p:txBody>
          <a:bodyPr>
            <a:normAutofit/>
          </a:bodyPr>
          <a:lstStyle/>
          <a:p>
            <a:pPr marL="0" indent="0">
              <a:spcAft>
                <a:spcPts val="1800"/>
              </a:spcAft>
              <a:buNone/>
            </a:pPr>
            <a:r>
              <a:rPr lang="en-US" b="1" dirty="0">
                <a:latin typeface="Arial" panose="020B0604020202020204" pitchFamily="34" charset="0"/>
                <a:cs typeface="Arial" panose="020B0604020202020204" pitchFamily="34" charset="0"/>
              </a:rPr>
              <a:t>*It is content–rich. </a:t>
            </a:r>
            <a:r>
              <a:rPr lang="en-US" dirty="0">
                <a:latin typeface="Arial" panose="020B0604020202020204" pitchFamily="34" charset="0"/>
                <a:cs typeface="Arial" panose="020B0604020202020204" pitchFamily="34" charset="0"/>
              </a:rPr>
              <a:t>The old catechisms are rich reservoirs of theological, devotional, practical content. The Shorter catechism is concerned with ethic (the Law of God), and prayer. </a:t>
            </a:r>
            <a:endParaRPr lang="en-US" dirty="0" smtClean="0">
              <a:latin typeface="Arial" panose="020B0604020202020204" pitchFamily="34" charset="0"/>
              <a:cs typeface="Arial" panose="020B0604020202020204" pitchFamily="34" charset="0"/>
            </a:endParaRPr>
          </a:p>
          <a:p>
            <a:pPr marL="0" indent="0">
              <a:spcAft>
                <a:spcPts val="1800"/>
              </a:spcAft>
              <a:buNone/>
            </a:pPr>
            <a:r>
              <a:rPr lang="en-US" dirty="0" smtClean="0">
                <a:latin typeface="Arial" panose="020B0604020202020204" pitchFamily="34" charset="0"/>
                <a:cs typeface="Arial" panose="020B0604020202020204" pitchFamily="34" charset="0"/>
              </a:rPr>
              <a:t>God</a:t>
            </a:r>
            <a:r>
              <a:rPr lang="en-US" dirty="0">
                <a:latin typeface="Arial" panose="020B0604020202020204" pitchFamily="34" charset="0"/>
                <a:cs typeface="Arial" panose="020B0604020202020204" pitchFamily="34" charset="0"/>
              </a:rPr>
              <a:t>, man, sin, Christ, faith, repentance, and so on, are all given succinct accurate </a:t>
            </a:r>
            <a:r>
              <a:rPr lang="en-US" dirty="0" smtClean="0">
                <a:latin typeface="Arial" panose="020B0604020202020204" pitchFamily="34" charset="0"/>
                <a:cs typeface="Arial" panose="020B0604020202020204" pitchFamily="34" charset="0"/>
              </a:rPr>
              <a:t>definitions</a:t>
            </a:r>
          </a:p>
          <a:p>
            <a:pPr marL="0" indent="0">
              <a:spcAft>
                <a:spcPts val="1800"/>
              </a:spcAft>
              <a:buNone/>
            </a:pPr>
            <a:r>
              <a:rPr lang="en-US" b="1" dirty="0" smtClean="0">
                <a:latin typeface="Arial" panose="020B0604020202020204" pitchFamily="34" charset="0"/>
                <a:cs typeface="Arial" panose="020B0604020202020204" pitchFamily="34" charset="0"/>
              </a:rPr>
              <a:t>*Catechism </a:t>
            </a:r>
            <a:r>
              <a:rPr lang="en-US" b="1" dirty="0">
                <a:latin typeface="Arial" panose="020B0604020202020204" pitchFamily="34" charset="0"/>
                <a:cs typeface="Arial" panose="020B0604020202020204" pitchFamily="34" charset="0"/>
              </a:rPr>
              <a:t>uses a question and answer </a:t>
            </a:r>
            <a:r>
              <a:rPr lang="en-US" b="1" dirty="0" smtClean="0">
                <a:latin typeface="Arial" panose="020B0604020202020204" pitchFamily="34" charset="0"/>
                <a:cs typeface="Arial" panose="020B0604020202020204" pitchFamily="34" charset="0"/>
              </a:rPr>
              <a:t>format</a:t>
            </a:r>
            <a:r>
              <a:rPr lang="en-US" dirty="0" smtClean="0">
                <a:latin typeface="Arial" panose="020B0604020202020204" pitchFamily="34" charset="0"/>
                <a:cs typeface="Arial" panose="020B0604020202020204" pitchFamily="34" charset="0"/>
              </a:rPr>
              <a:t>. A </a:t>
            </a:r>
            <a:r>
              <a:rPr lang="en-US" dirty="0">
                <a:latin typeface="Arial" panose="020B0604020202020204" pitchFamily="34" charset="0"/>
                <a:cs typeface="Arial" panose="020B0604020202020204" pitchFamily="34" charset="0"/>
              </a:rPr>
              <a:t>theological question is asked, and the teaching of the Scriptures on that subject is given in the reply</a:t>
            </a:r>
            <a:r>
              <a:rPr lang="en-US" dirty="0" smtClean="0">
                <a:latin typeface="Arial" panose="020B0604020202020204" pitchFamily="34" charset="0"/>
                <a:cs typeface="Arial" panose="020B0604020202020204" pitchFamily="34" charset="0"/>
              </a:rPr>
              <a:t>.</a:t>
            </a:r>
            <a:endParaRPr lang="en-US" dirty="0"/>
          </a:p>
        </p:txBody>
      </p:sp>
    </p:spTree>
    <p:extLst>
      <p:ext uri="{BB962C8B-B14F-4D97-AF65-F5344CB8AC3E}">
        <p14:creationId xmlns:p14="http://schemas.microsoft.com/office/powerpoint/2010/main" val="196679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6. Practicality in family worship</a:t>
            </a:r>
            <a:endParaRPr lang="en-US" dirty="0"/>
          </a:p>
        </p:txBody>
      </p:sp>
      <p:sp>
        <p:nvSpPr>
          <p:cNvPr id="3" name="Content Placeholder 2"/>
          <p:cNvSpPr>
            <a:spLocks noGrp="1"/>
          </p:cNvSpPr>
          <p:nvPr>
            <p:ph idx="1"/>
          </p:nvPr>
        </p:nvSpPr>
        <p:spPr>
          <a:xfrm>
            <a:off x="457200" y="1219200"/>
            <a:ext cx="8686800" cy="5638800"/>
          </a:xfrm>
        </p:spPr>
        <p:txBody>
          <a:bodyPr>
            <a:normAutofit/>
          </a:bodyPr>
          <a:lstStyle/>
          <a:p>
            <a:pPr marL="0" indent="0">
              <a:spcAft>
                <a:spcPts val="600"/>
              </a:spcAft>
              <a:buNone/>
            </a:pP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Worship that is biblical is not only reverent but also joyful!  </a:t>
            </a:r>
            <a:r>
              <a:rPr lang="en-US" dirty="0">
                <a:latin typeface="Arial" panose="020B0604020202020204" pitchFamily="34" charset="0"/>
                <a:cs typeface="Arial" panose="020B0604020202020204" pitchFamily="34" charset="0"/>
              </a:rPr>
              <a:t>In worship, we are hearing the promises of God, meeting with Him, singing songs of adoration &amp; praise, confess our belief in this glorious God and offering prayers to Him. </a:t>
            </a: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could we ever truly worship without joy</a:t>
            </a:r>
            <a:r>
              <a:rPr lang="en-US" dirty="0" smtClean="0">
                <a:latin typeface="Arial" panose="020B0604020202020204" pitchFamily="34" charset="0"/>
                <a:cs typeface="Arial" panose="020B0604020202020204" pitchFamily="34" charset="0"/>
              </a:rPr>
              <a:t>???</a:t>
            </a:r>
          </a:p>
          <a:p>
            <a:pPr marL="0" indent="0">
              <a:spcAft>
                <a:spcPts val="600"/>
              </a:spcAft>
              <a:buNone/>
            </a:pP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Start slow.  </a:t>
            </a:r>
            <a:r>
              <a:rPr lang="en-US" dirty="0">
                <a:latin typeface="Arial" panose="020B0604020202020204" pitchFamily="34" charset="0"/>
                <a:cs typeface="Arial" panose="020B0604020202020204" pitchFamily="34" charset="0"/>
              </a:rPr>
              <a:t>For most of us this is a very new practice. Therefore, do not expect too much too early or even expect too much from your family in the long run.</a:t>
            </a:r>
            <a:endParaRPr lang="en-US" dirty="0"/>
          </a:p>
        </p:txBody>
      </p:sp>
    </p:spTree>
    <p:extLst>
      <p:ext uri="{BB962C8B-B14F-4D97-AF65-F5344CB8AC3E}">
        <p14:creationId xmlns:p14="http://schemas.microsoft.com/office/powerpoint/2010/main" val="117675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rmAutofit lnSpcReduction="10000"/>
          </a:bodyPr>
          <a:lstStyle/>
          <a:p>
            <a:pPr marL="0" indent="0">
              <a:buNone/>
            </a:pPr>
            <a:r>
              <a:rPr lang="en-US" b="1" dirty="0" smtClean="0">
                <a:latin typeface="Arial" panose="020B0604020202020204" pitchFamily="34" charset="0"/>
                <a:cs typeface="Arial" panose="020B0604020202020204" pitchFamily="34" charset="0"/>
              </a:rPr>
              <a:t>* Brevity</a:t>
            </a:r>
            <a:r>
              <a:rPr lang="en-US" dirty="0" smtClean="0">
                <a:latin typeface="Arial" panose="020B0604020202020204" pitchFamily="34" charset="0"/>
                <a:cs typeface="Arial" panose="020B0604020202020204" pitchFamily="34" charset="0"/>
              </a:rPr>
              <a:t> Family </a:t>
            </a:r>
            <a:r>
              <a:rPr lang="en-US" dirty="0">
                <a:latin typeface="Arial" panose="020B0604020202020204" pitchFamily="34" charset="0"/>
                <a:cs typeface="Arial" panose="020B0604020202020204" pitchFamily="34" charset="0"/>
              </a:rPr>
              <a:t>worship should not be a burden, but many times we turn it into a burden by making it too long. It makes children restless and may provoke them to </a:t>
            </a:r>
            <a:r>
              <a:rPr lang="en-US" dirty="0" smtClean="0">
                <a:latin typeface="Arial" panose="020B0604020202020204" pitchFamily="34" charset="0"/>
                <a:cs typeface="Arial" panose="020B0604020202020204" pitchFamily="34" charset="0"/>
              </a:rPr>
              <a:t>wrath.</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A</a:t>
            </a:r>
            <a:r>
              <a:rPr lang="en-US" b="1" dirty="0" smtClean="0">
                <a:latin typeface="Arial" panose="020B0604020202020204" pitchFamily="34" charset="0"/>
                <a:cs typeface="Arial" panose="020B0604020202020204" pitchFamily="34" charset="0"/>
              </a:rPr>
              <a:t> good </a:t>
            </a:r>
            <a:r>
              <a:rPr lang="en-US" b="1" dirty="0">
                <a:latin typeface="Arial" panose="020B0604020202020204" pitchFamily="34" charset="0"/>
                <a:cs typeface="Arial" panose="020B0604020202020204" pitchFamily="34" charset="0"/>
              </a:rPr>
              <a:t>average time is 10-15 minutes if you have small children. </a:t>
            </a:r>
            <a:endParaRPr lang="en-US" b="1" dirty="0" smtClean="0">
              <a:latin typeface="Arial" panose="020B0604020202020204" pitchFamily="34" charset="0"/>
              <a:cs typeface="Arial" panose="020B0604020202020204" pitchFamily="34" charset="0"/>
            </a:endParaRPr>
          </a:p>
          <a:p>
            <a:pPr marL="400050" lvl="1" indent="0">
              <a:buNone/>
            </a:pPr>
            <a:endParaRPr lang="en-US" sz="1050" dirty="0">
              <a:latin typeface="Arial" panose="020B0604020202020204" pitchFamily="34" charset="0"/>
              <a:cs typeface="Arial" panose="020B0604020202020204" pitchFamily="34" charset="0"/>
            </a:endParaRPr>
          </a:p>
          <a:p>
            <a:pPr marL="0" indent="0">
              <a:buNone/>
            </a:pPr>
            <a:r>
              <a:rPr lang="en-US" sz="3200" b="1" dirty="0" smtClean="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Children of different </a:t>
            </a:r>
            <a:r>
              <a:rPr lang="en-US" sz="3200" b="1" dirty="0" smtClean="0">
                <a:latin typeface="Arial" panose="020B0604020202020204" pitchFamily="34" charset="0"/>
                <a:cs typeface="Arial" panose="020B0604020202020204" pitchFamily="34" charset="0"/>
              </a:rPr>
              <a:t>ages</a:t>
            </a:r>
            <a:endParaRPr lang="en-US" sz="3200" dirty="0" smtClean="0">
              <a:latin typeface="Arial" panose="020B0604020202020204" pitchFamily="34" charset="0"/>
              <a:cs typeface="Arial" panose="020B0604020202020204" pitchFamily="34" charset="0"/>
            </a:endParaRPr>
          </a:p>
          <a:p>
            <a:pPr marL="400050" lvl="1" indent="0">
              <a:buNone/>
            </a:pPr>
            <a:r>
              <a:rPr lang="en-US" sz="3200" dirty="0" smtClean="0">
                <a:latin typeface="Arial" panose="020B0604020202020204" pitchFamily="34" charset="0"/>
                <a:cs typeface="Arial" panose="020B0604020202020204" pitchFamily="34" charset="0"/>
              </a:rPr>
              <a:t>Have </a:t>
            </a:r>
            <a:r>
              <a:rPr lang="en-US" sz="3200" dirty="0">
                <a:latin typeface="Arial" panose="020B0604020202020204" pitchFamily="34" charset="0"/>
                <a:cs typeface="Arial" panose="020B0604020202020204" pitchFamily="34" charset="0"/>
              </a:rPr>
              <a:t>a plan that covers all ages. </a:t>
            </a:r>
            <a:endParaRPr lang="en-US" sz="3200" dirty="0" smtClean="0">
              <a:latin typeface="Arial" panose="020B0604020202020204" pitchFamily="34" charset="0"/>
              <a:cs typeface="Arial" panose="020B0604020202020204" pitchFamily="34" charset="0"/>
            </a:endParaRPr>
          </a:p>
          <a:p>
            <a:pPr marL="800100" lvl="2" indent="0">
              <a:buNone/>
            </a:pPr>
            <a:r>
              <a:rPr lang="en-US" sz="3200" dirty="0" smtClean="0">
                <a:latin typeface="Arial" panose="020B0604020202020204" pitchFamily="34" charset="0"/>
                <a:cs typeface="Arial" panose="020B0604020202020204" pitchFamily="34" charset="0"/>
              </a:rPr>
              <a:t>-</a:t>
            </a:r>
            <a:r>
              <a:rPr lang="en-US" sz="3200" spc="-100" dirty="0" smtClean="0">
                <a:latin typeface="Arial" panose="020B0604020202020204" pitchFamily="34" charset="0"/>
                <a:cs typeface="Arial" panose="020B0604020202020204" pitchFamily="34" charset="0"/>
              </a:rPr>
              <a:t>Read </a:t>
            </a:r>
            <a:r>
              <a:rPr lang="en-US" sz="3200" spc="-100" dirty="0">
                <a:latin typeface="Arial" panose="020B0604020202020204" pitchFamily="34" charset="0"/>
                <a:cs typeface="Arial" panose="020B0604020202020204" pitchFamily="34" charset="0"/>
              </a:rPr>
              <a:t>a few minutes from a Bible story </a:t>
            </a:r>
            <a:r>
              <a:rPr lang="en-US" sz="3200" spc="-100" dirty="0" smtClean="0">
                <a:latin typeface="Arial" panose="020B0604020202020204" pitchFamily="34" charset="0"/>
                <a:cs typeface="Arial" panose="020B0604020202020204" pitchFamily="34" charset="0"/>
              </a:rPr>
              <a:t>book as </a:t>
            </a:r>
            <a:r>
              <a:rPr lang="en-US" sz="3200" spc="-100" dirty="0">
                <a:latin typeface="Arial" panose="020B0604020202020204" pitchFamily="34" charset="0"/>
                <a:cs typeface="Arial" panose="020B0604020202020204" pitchFamily="34" charset="0"/>
              </a:rPr>
              <a:t>little </a:t>
            </a:r>
            <a:r>
              <a:rPr lang="en-US" sz="3200" spc="-100" dirty="0" smtClean="0">
                <a:latin typeface="Arial" panose="020B0604020202020204" pitchFamily="34" charset="0"/>
                <a:cs typeface="Arial" panose="020B0604020202020204" pitchFamily="34" charset="0"/>
              </a:rPr>
              <a:t>one</a:t>
            </a:r>
          </a:p>
          <a:p>
            <a:pPr marL="800100" lvl="2" indent="0">
              <a:buNone/>
            </a:pPr>
            <a:r>
              <a:rPr lang="en-US" sz="3200" spc="-100" dirty="0" smtClean="0">
                <a:latin typeface="Arial" panose="020B0604020202020204" pitchFamily="34" charset="0"/>
                <a:cs typeface="Arial" panose="020B0604020202020204" pitchFamily="34" charset="0"/>
              </a:rPr>
              <a:t>-Apply </a:t>
            </a:r>
            <a:r>
              <a:rPr lang="en-US" sz="3200" spc="-100" dirty="0">
                <a:latin typeface="Arial" panose="020B0604020202020204" pitchFamily="34" charset="0"/>
                <a:cs typeface="Arial" panose="020B0604020202020204" pitchFamily="34" charset="0"/>
              </a:rPr>
              <a:t>a proverb for the older ones</a:t>
            </a:r>
            <a:r>
              <a:rPr lang="en-US" sz="3200" spc="-100" dirty="0" smtClean="0">
                <a:latin typeface="Arial" panose="020B0604020202020204" pitchFamily="34" charset="0"/>
                <a:cs typeface="Arial" panose="020B0604020202020204" pitchFamily="34" charset="0"/>
              </a:rPr>
              <a:t>.</a:t>
            </a:r>
          </a:p>
          <a:p>
            <a:pPr marL="800100" lvl="2" indent="0">
              <a:buNone/>
            </a:pPr>
            <a:r>
              <a:rPr lang="en-US" sz="3200" spc="-100" dirty="0" smtClean="0">
                <a:latin typeface="Arial" panose="020B0604020202020204" pitchFamily="34" charset="0"/>
                <a:cs typeface="Arial" panose="020B0604020202020204" pitchFamily="34" charset="0"/>
              </a:rPr>
              <a:t>-Read </a:t>
            </a:r>
            <a:r>
              <a:rPr lang="en-US" sz="3200" spc="-100" dirty="0">
                <a:latin typeface="Arial" panose="020B0604020202020204" pitchFamily="34" charset="0"/>
                <a:cs typeface="Arial" panose="020B0604020202020204" pitchFamily="34" charset="0"/>
              </a:rPr>
              <a:t>a page or two from a book for teens.</a:t>
            </a:r>
            <a:endParaRPr lang="en-US" sz="3200" spc="-100" dirty="0"/>
          </a:p>
        </p:txBody>
      </p:sp>
    </p:spTree>
    <p:extLst>
      <p:ext uri="{BB962C8B-B14F-4D97-AF65-F5344CB8AC3E}">
        <p14:creationId xmlns:p14="http://schemas.microsoft.com/office/powerpoint/2010/main" val="387372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686800" cy="6400800"/>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We often can see the older children help the younger, </a:t>
            </a:r>
            <a:r>
              <a:rPr lang="en-US" dirty="0">
                <a:latin typeface="Arial" panose="020B0604020202020204" pitchFamily="34" charset="0"/>
                <a:cs typeface="Arial" panose="020B0604020202020204" pitchFamily="34" charset="0"/>
              </a:rPr>
              <a:t>&amp; the younger seem to enjoy having the special attention from the older. </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As </a:t>
            </a:r>
            <a:r>
              <a:rPr lang="en-US" dirty="0">
                <a:latin typeface="Arial" panose="020B0604020202020204" pitchFamily="34" charset="0"/>
                <a:cs typeface="Arial" panose="020B0604020202020204" pitchFamily="34" charset="0"/>
              </a:rPr>
              <a:t>parent teaches the older, little children are learning to sit still. </a:t>
            </a: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Likewise </a:t>
            </a:r>
            <a:r>
              <a:rPr lang="en-US" b="1" dirty="0">
                <a:latin typeface="Arial" panose="020B0604020202020204" pitchFamily="34" charset="0"/>
                <a:cs typeface="Arial" panose="020B0604020202020204" pitchFamily="34" charset="0"/>
              </a:rPr>
              <a:t>while parent’s teaching the </a:t>
            </a:r>
            <a:r>
              <a:rPr lang="en-US" b="1" dirty="0" smtClean="0">
                <a:latin typeface="Arial" panose="020B0604020202020204" pitchFamily="34" charset="0"/>
                <a:cs typeface="Arial" panose="020B0604020202020204" pitchFamily="34" charset="0"/>
              </a:rPr>
              <a:t>younger, </a:t>
            </a: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older listen in. They are also learning by example how to teach younger children. </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A </a:t>
            </a:r>
            <a:r>
              <a:rPr lang="en-US" dirty="0">
                <a:latin typeface="Arial" panose="020B0604020202020204" pitchFamily="34" charset="0"/>
                <a:cs typeface="Arial" panose="020B0604020202020204" pitchFamily="34" charset="0"/>
              </a:rPr>
              <a:t>wise plan can overcome any diversity of </a:t>
            </a:r>
            <a:r>
              <a:rPr lang="en-US" dirty="0" smtClean="0">
                <a:latin typeface="Arial" panose="020B0604020202020204" pitchFamily="34" charset="0"/>
                <a:cs typeface="Arial" panose="020B0604020202020204" pitchFamily="34" charset="0"/>
              </a:rPr>
              <a:t>age.</a:t>
            </a:r>
          </a:p>
          <a:p>
            <a:pPr marL="0" indent="0">
              <a:spcBef>
                <a:spcPts val="2400"/>
              </a:spcBef>
              <a:buNone/>
            </a:pPr>
            <a:r>
              <a:rPr lang="en-US" dirty="0" smtClean="0">
                <a:latin typeface="Arial" panose="020B0604020202020204" pitchFamily="34" charset="0"/>
                <a:cs typeface="Arial" panose="020B0604020202020204" pitchFamily="34" charset="0"/>
              </a:rPr>
              <a:t>Besides</a:t>
            </a:r>
            <a:r>
              <a:rPr lang="en-US" dirty="0">
                <a:latin typeface="Arial" panose="020B0604020202020204" pitchFamily="34" charset="0"/>
                <a:cs typeface="Arial" panose="020B0604020202020204" pitchFamily="34" charset="0"/>
              </a:rPr>
              <a:t>, this variation in children only directly affects about a third of family worship. It doesn’t affect praying and singing.</a:t>
            </a:r>
            <a:endParaRPr lang="en-US" dirty="0"/>
          </a:p>
        </p:txBody>
      </p:sp>
    </p:spTree>
    <p:extLst>
      <p:ext uri="{BB962C8B-B14F-4D97-AF65-F5344CB8AC3E}">
        <p14:creationId xmlns:p14="http://schemas.microsoft.com/office/powerpoint/2010/main" val="417531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686800" cy="6477000"/>
          </a:xfrm>
        </p:spPr>
        <p:txBody>
          <a:bodyPr>
            <a:normAutofit fontScale="92500" lnSpcReduction="20000"/>
          </a:bodyPr>
          <a:lstStyle/>
          <a:p>
            <a:pPr marL="0" indent="0">
              <a:spcAft>
                <a:spcPts val="1200"/>
              </a:spcAft>
              <a:buNone/>
            </a:pPr>
            <a:r>
              <a:rPr lang="en-US" sz="3600" b="1" dirty="0">
                <a:latin typeface="Arial" panose="020B0604020202020204" pitchFamily="34" charset="0"/>
                <a:cs typeface="Arial" panose="020B0604020202020204" pitchFamily="34" charset="0"/>
              </a:rPr>
              <a:t>*Our family doesn’t have time to worship. </a:t>
            </a:r>
            <a:endParaRPr lang="en-US" dirty="0" smtClean="0">
              <a:latin typeface="Arial" panose="020B0604020202020204" pitchFamily="34" charset="0"/>
              <a:cs typeface="Arial" panose="020B0604020202020204" pitchFamily="34" charset="0"/>
            </a:endParaRPr>
          </a:p>
          <a:p>
            <a:pPr marL="0" indent="0">
              <a:spcAft>
                <a:spcPts val="1200"/>
              </a:spcAft>
              <a:buNone/>
            </a:pP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problem often comes from our lukewarm faith. Because we are seeking Him by our own strength. </a:t>
            </a:r>
            <a:endParaRPr lang="en-US" dirty="0" smtClean="0">
              <a:latin typeface="Arial" panose="020B0604020202020204" pitchFamily="34" charset="0"/>
              <a:cs typeface="Arial" panose="020B0604020202020204" pitchFamily="34" charset="0"/>
            </a:endParaRPr>
          </a:p>
          <a:p>
            <a:pPr marL="0" indent="0">
              <a:spcAft>
                <a:spcPts val="1200"/>
              </a:spcAft>
              <a:buNone/>
            </a:pPr>
            <a:r>
              <a:rPr lang="en-US" dirty="0" smtClean="0">
                <a:latin typeface="Arial" panose="020B0604020202020204" pitchFamily="34" charset="0"/>
                <a:cs typeface="Arial" panose="020B0604020202020204" pitchFamily="34" charset="0"/>
              </a:rPr>
              <a:t>When </a:t>
            </a:r>
            <a:r>
              <a:rPr lang="en-US" dirty="0">
                <a:latin typeface="Arial" panose="020B0604020202020204" pitchFamily="34" charset="0"/>
                <a:cs typeface="Arial" panose="020B0604020202020204" pitchFamily="34" charset="0"/>
              </a:rPr>
              <a:t>we really boil it down, we just don’t want our lives to center around Christ and </a:t>
            </a:r>
            <a:r>
              <a:rPr lang="en-US" dirty="0" smtClean="0">
                <a:latin typeface="Arial" panose="020B0604020202020204" pitchFamily="34" charset="0"/>
                <a:cs typeface="Arial" panose="020B0604020202020204" pitchFamily="34" charset="0"/>
              </a:rPr>
              <a:t>worship.</a:t>
            </a:r>
            <a:endParaRPr lang="en-US" dirty="0">
              <a:latin typeface="Arial" panose="020B0604020202020204" pitchFamily="34" charset="0"/>
              <a:cs typeface="Arial" panose="020B0604020202020204" pitchFamily="34" charset="0"/>
            </a:endParaRPr>
          </a:p>
          <a:p>
            <a:pPr marL="0" indent="0">
              <a:spcAft>
                <a:spcPts val="1200"/>
              </a:spcAft>
              <a:buNone/>
            </a:pPr>
            <a:r>
              <a:rPr lang="en-US" b="1" dirty="0" smtClean="0">
                <a:latin typeface="Arial" panose="020B0604020202020204" pitchFamily="34" charset="0"/>
                <a:cs typeface="Arial" panose="020B0604020202020204" pitchFamily="34" charset="0"/>
              </a:rPr>
              <a:t>It </a:t>
            </a:r>
            <a:r>
              <a:rPr lang="en-US" b="1" dirty="0">
                <a:latin typeface="Arial" panose="020B0604020202020204" pitchFamily="34" charset="0"/>
                <a:cs typeface="Arial" panose="020B0604020202020204" pitchFamily="34" charset="0"/>
              </a:rPr>
              <a:t>is easy to confess that we want this, but in reality, other things are more important to us and our family. So finding time to worship each day seems too </a:t>
            </a:r>
            <a:r>
              <a:rPr lang="en-US" b="1" dirty="0" smtClean="0">
                <a:latin typeface="Arial" panose="020B0604020202020204" pitchFamily="34" charset="0"/>
                <a:cs typeface="Arial" panose="020B0604020202020204" pitchFamily="34" charset="0"/>
              </a:rPr>
              <a:t>involved</a:t>
            </a:r>
          </a:p>
          <a:p>
            <a:pPr marL="0" indent="0">
              <a:spcAft>
                <a:spcPts val="1200"/>
              </a:spcAft>
              <a:buNone/>
            </a:pPr>
            <a:r>
              <a:rPr lang="en-US" dirty="0" smtClean="0">
                <a:latin typeface="Arial" panose="020B0604020202020204" pitchFamily="34" charset="0"/>
                <a:cs typeface="Arial" panose="020B0604020202020204" pitchFamily="34" charset="0"/>
              </a:rPr>
              <a:t>White-hot</a:t>
            </a:r>
            <a:r>
              <a:rPr lang="en-US" dirty="0">
                <a:latin typeface="Arial" panose="020B0604020202020204" pitchFamily="34" charset="0"/>
                <a:cs typeface="Arial" panose="020B0604020202020204" pitchFamily="34" charset="0"/>
              </a:rPr>
              <a:t>, affection-moved, mind-engaged, heart-transformed, love-compelled, soul-enlivened pursuit of Christ will only be found as we abide in Him and He is in us (</a:t>
            </a:r>
            <a:r>
              <a:rPr lang="en-US" dirty="0" err="1">
                <a:latin typeface="Arial" panose="020B0604020202020204" pitchFamily="34" charset="0"/>
                <a:cs typeface="Arial" panose="020B0604020202020204" pitchFamily="34" charset="0"/>
              </a:rPr>
              <a:t>Jn</a:t>
            </a:r>
            <a:r>
              <a:rPr lang="en-US" dirty="0">
                <a:latin typeface="Arial" panose="020B0604020202020204" pitchFamily="34" charset="0"/>
                <a:cs typeface="Arial" panose="020B0604020202020204" pitchFamily="34" charset="0"/>
              </a:rPr>
              <a:t> 15</a:t>
            </a:r>
            <a:r>
              <a:rPr lang="en-US" dirty="0" smtClean="0">
                <a:latin typeface="Arial" panose="020B0604020202020204" pitchFamily="34" charset="0"/>
                <a:cs typeface="Arial" panose="020B0604020202020204" pitchFamily="34" charset="0"/>
              </a:rPr>
              <a:t>).</a:t>
            </a:r>
            <a:endParaRPr lang="en-US" dirty="0"/>
          </a:p>
        </p:txBody>
      </p:sp>
    </p:spTree>
    <p:extLst>
      <p:ext uri="{BB962C8B-B14F-4D97-AF65-F5344CB8AC3E}">
        <p14:creationId xmlns:p14="http://schemas.microsoft.com/office/powerpoint/2010/main" val="42961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 y="1958975"/>
            <a:ext cx="8915400" cy="1470025"/>
          </a:xfrm>
        </p:spPr>
        <p:txBody>
          <a:bodyPr>
            <a:noAutofit/>
          </a:bodyPr>
          <a:lstStyle/>
          <a:p>
            <a:pPr lvl="0" algn="l"/>
            <a:r>
              <a:rPr lang="en-US" sz="3000" b="1" dirty="0" err="1" smtClean="0">
                <a:latin typeface="Arial" panose="020B0604020202020204" pitchFamily="34" charset="0"/>
                <a:cs typeface="Arial" panose="020B0604020202020204" pitchFamily="34" charset="0"/>
              </a:rPr>
              <a:t>Eph</a:t>
            </a:r>
            <a:r>
              <a:rPr lang="en-US" sz="3000" b="1" dirty="0" smtClean="0">
                <a:latin typeface="Arial" panose="020B0604020202020204" pitchFamily="34" charset="0"/>
                <a:cs typeface="Arial" panose="020B0604020202020204" pitchFamily="34" charset="0"/>
              </a:rPr>
              <a:t> 3:17-19 </a:t>
            </a:r>
            <a:r>
              <a:rPr lang="en-US" sz="3000" dirty="0" smtClean="0">
                <a:latin typeface="Arial" panose="020B0604020202020204" pitchFamily="34" charset="0"/>
                <a:cs typeface="Arial" panose="020B0604020202020204" pitchFamily="34" charset="0"/>
              </a:rPr>
              <a:t/>
            </a:r>
            <a:br>
              <a:rPr lang="en-US" sz="3000" dirty="0" smtClean="0">
                <a:latin typeface="Arial" panose="020B0604020202020204" pitchFamily="34" charset="0"/>
                <a:cs typeface="Arial" panose="020B0604020202020204" pitchFamily="34" charset="0"/>
              </a:rPr>
            </a:br>
            <a:r>
              <a:rPr lang="en-US" sz="3000" dirty="0" smtClean="0">
                <a:latin typeface="Arial" panose="020B0604020202020204" pitchFamily="34" charset="0"/>
                <a:cs typeface="Arial" panose="020B0604020202020204" pitchFamily="34" charset="0"/>
              </a:rPr>
              <a:t>“</a:t>
            </a:r>
            <a:r>
              <a:rPr lang="en-US" sz="3000" dirty="0">
                <a:latin typeface="Arial" panose="020B0604020202020204" pitchFamily="34" charset="0"/>
                <a:cs typeface="Arial" panose="020B0604020202020204" pitchFamily="34" charset="0"/>
              </a:rPr>
              <a:t>So that Christ may dwell in </a:t>
            </a:r>
            <a:r>
              <a:rPr lang="en-US" sz="3000" dirty="0" smtClean="0">
                <a:latin typeface="Arial" panose="020B0604020202020204" pitchFamily="34" charset="0"/>
                <a:cs typeface="Arial" panose="020B0604020202020204" pitchFamily="34" charset="0"/>
              </a:rPr>
              <a:t>your hearts </a:t>
            </a:r>
            <a:r>
              <a:rPr lang="en-US" sz="3000" dirty="0">
                <a:latin typeface="Arial" panose="020B0604020202020204" pitchFamily="34" charset="0"/>
                <a:cs typeface="Arial" panose="020B0604020202020204" pitchFamily="34" charset="0"/>
              </a:rPr>
              <a:t>thru faith. And I pray that you, </a:t>
            </a:r>
            <a:r>
              <a:rPr lang="en-US" sz="3000" u="sng" dirty="0">
                <a:latin typeface="Arial" panose="020B0604020202020204" pitchFamily="34" charset="0"/>
                <a:cs typeface="Arial" panose="020B0604020202020204" pitchFamily="34" charset="0"/>
              </a:rPr>
              <a:t>being rooted and established in love, may have power, together </a:t>
            </a:r>
            <a:r>
              <a:rPr lang="en-US" sz="3000" u="sng" dirty="0" smtClean="0">
                <a:latin typeface="Arial" panose="020B0604020202020204" pitchFamily="34" charset="0"/>
                <a:cs typeface="Arial" panose="020B0604020202020204" pitchFamily="34" charset="0"/>
              </a:rPr>
              <a:t>with all </a:t>
            </a:r>
            <a:r>
              <a:rPr lang="en-US" sz="3000" u="sng" dirty="0">
                <a:latin typeface="Arial" panose="020B0604020202020204" pitchFamily="34" charset="0"/>
                <a:cs typeface="Arial" panose="020B0604020202020204" pitchFamily="34" charset="0"/>
              </a:rPr>
              <a:t>the Lord’s holy people, to grasp how wide and long and high and deep is the love of Christ, and to know this love that </a:t>
            </a:r>
            <a:r>
              <a:rPr lang="en-US" sz="3000" u="sng" dirty="0" smtClean="0">
                <a:latin typeface="Arial" panose="020B0604020202020204" pitchFamily="34" charset="0"/>
                <a:cs typeface="Arial" panose="020B0604020202020204" pitchFamily="34" charset="0"/>
              </a:rPr>
              <a:t>surpasses </a:t>
            </a:r>
            <a:r>
              <a:rPr lang="en-US" sz="3000" u="sng" dirty="0">
                <a:latin typeface="Arial" panose="020B0604020202020204" pitchFamily="34" charset="0"/>
                <a:cs typeface="Arial" panose="020B0604020202020204" pitchFamily="34" charset="0"/>
              </a:rPr>
              <a:t>knowledge</a:t>
            </a:r>
            <a:r>
              <a:rPr lang="en-US" sz="3000" dirty="0">
                <a:latin typeface="Arial" panose="020B0604020202020204" pitchFamily="34" charset="0"/>
                <a:cs typeface="Arial" panose="020B0604020202020204" pitchFamily="34" charset="0"/>
              </a:rPr>
              <a:t>—that you may be filled to the measure of all the fullness of God.”</a:t>
            </a:r>
          </a:p>
        </p:txBody>
      </p:sp>
    </p:spTree>
    <p:extLst>
      <p:ext uri="{BB962C8B-B14F-4D97-AF65-F5344CB8AC3E}">
        <p14:creationId xmlns:p14="http://schemas.microsoft.com/office/powerpoint/2010/main" val="2324976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Autofit/>
          </a:bodyPr>
          <a:lstStyle/>
          <a:p>
            <a:pPr lvl="0" algn="l"/>
            <a:r>
              <a:rPr lang="en-US" sz="3200" b="1" dirty="0">
                <a:latin typeface="Arial" panose="020B0604020202020204" pitchFamily="34" charset="0"/>
                <a:cs typeface="Arial" panose="020B0604020202020204" pitchFamily="34" charset="0"/>
              </a:rPr>
              <a:t>1. </a:t>
            </a:r>
            <a:r>
              <a:rPr lang="en-US" sz="3200" b="1" dirty="0" smtClean="0">
                <a:latin typeface="Arial" panose="020B0604020202020204" pitchFamily="34" charset="0"/>
                <a:cs typeface="Arial" panose="020B0604020202020204" pitchFamily="34" charset="0"/>
              </a:rPr>
              <a:t>WORSHIP</a:t>
            </a:r>
            <a:endParaRPr lang="en-US" sz="32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0" y="1066800"/>
            <a:ext cx="9144000" cy="5791200"/>
          </a:xfrm>
        </p:spPr>
        <p:txBody>
          <a:bodyPr>
            <a:normAutofit fontScale="85000" lnSpcReduction="10000"/>
          </a:bodyPr>
          <a:lstStyle/>
          <a:p>
            <a:pPr marL="0" indent="0">
              <a:buNone/>
            </a:pPr>
            <a:r>
              <a:rPr lang="en-US" dirty="0">
                <a:latin typeface="Arial" panose="020B0604020202020204" pitchFamily="34" charset="0"/>
                <a:cs typeface="Arial" panose="020B0604020202020204" pitchFamily="34" charset="0"/>
              </a:rPr>
              <a:t>Worship is not something we have to do, it is something we want to do. If we understand what he has done for us, we cannot but love and worship Him. </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It </a:t>
            </a:r>
            <a:r>
              <a:rPr lang="en-US" dirty="0">
                <a:latin typeface="Arial" panose="020B0604020202020204" pitchFamily="34" charset="0"/>
                <a:cs typeface="Arial" panose="020B0604020202020204" pitchFamily="34" charset="0"/>
              </a:rPr>
              <a:t>is a thankful and grace-changed heart that seeks God in worship. It is our heart’s desire</a:t>
            </a:r>
            <a:r>
              <a:rPr lang="en-US" dirty="0" smtClean="0">
                <a:latin typeface="Arial" panose="020B0604020202020204" pitchFamily="34" charset="0"/>
                <a:cs typeface="Arial" panose="020B0604020202020204" pitchFamily="34" charset="0"/>
              </a:rPr>
              <a:t>.</a:t>
            </a:r>
          </a:p>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457200" indent="-457200"/>
            <a:r>
              <a:rPr lang="en-US" dirty="0">
                <a:latin typeface="Arial" panose="020B0604020202020204" pitchFamily="34" charset="0"/>
                <a:cs typeface="Arial" panose="020B0604020202020204" pitchFamily="34" charset="0"/>
              </a:rPr>
              <a:t>Ro </a:t>
            </a:r>
            <a:r>
              <a:rPr lang="en-US" dirty="0" smtClean="0">
                <a:latin typeface="Arial" panose="020B0604020202020204" pitchFamily="34" charset="0"/>
                <a:cs typeface="Arial" panose="020B0604020202020204" pitchFamily="34" charset="0"/>
              </a:rPr>
              <a:t>12:1---- “Offer </a:t>
            </a:r>
            <a:r>
              <a:rPr lang="en-US" dirty="0">
                <a:latin typeface="Arial" panose="020B0604020202020204" pitchFamily="34" charset="0"/>
                <a:cs typeface="Arial" panose="020B0604020202020204" pitchFamily="34" charset="0"/>
              </a:rPr>
              <a:t>your bodies as a living sacrifice”</a:t>
            </a:r>
          </a:p>
          <a:p>
            <a:pPr marL="457200" indent="-457200"/>
            <a:r>
              <a:rPr lang="en-US" dirty="0">
                <a:latin typeface="Arial" panose="020B0604020202020204" pitchFamily="34" charset="0"/>
                <a:cs typeface="Arial" panose="020B0604020202020204" pitchFamily="34" charset="0"/>
              </a:rPr>
              <a:t>1Co </a:t>
            </a:r>
            <a:r>
              <a:rPr lang="en-US" dirty="0" smtClean="0">
                <a:latin typeface="Arial" panose="020B0604020202020204" pitchFamily="34" charset="0"/>
                <a:cs typeface="Arial" panose="020B0604020202020204" pitchFamily="34" charset="0"/>
              </a:rPr>
              <a:t>10:31---- </a:t>
            </a:r>
            <a:r>
              <a:rPr lang="en-US" dirty="0">
                <a:latin typeface="Arial" panose="020B0604020202020204" pitchFamily="34" charset="0"/>
                <a:cs typeface="Arial" panose="020B0604020202020204" pitchFamily="34" charset="0"/>
              </a:rPr>
              <a:t>“Do it all for the glory of God.”</a:t>
            </a:r>
          </a:p>
          <a:p>
            <a:pPr marL="457200" indent="-457200"/>
            <a:r>
              <a:rPr lang="en-US" dirty="0">
                <a:latin typeface="Arial" panose="020B0604020202020204" pitchFamily="34" charset="0"/>
                <a:cs typeface="Arial" panose="020B0604020202020204" pitchFamily="34" charset="0"/>
              </a:rPr>
              <a:t>Isa </a:t>
            </a:r>
            <a:r>
              <a:rPr lang="en-US" dirty="0" smtClean="0">
                <a:latin typeface="Arial" panose="020B0604020202020204" pitchFamily="34" charset="0"/>
                <a:cs typeface="Arial" panose="020B0604020202020204" pitchFamily="34" charset="0"/>
              </a:rPr>
              <a:t>43:7---- </a:t>
            </a:r>
            <a:r>
              <a:rPr lang="en-US" dirty="0">
                <a:latin typeface="Arial" panose="020B0604020202020204" pitchFamily="34" charset="0"/>
                <a:cs typeface="Arial" panose="020B0604020202020204" pitchFamily="34" charset="0"/>
              </a:rPr>
              <a:t>“Whom I created for my glory”</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As Christians, our lives are to be a continual act of worship.</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12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lgn="l"/>
            <a:r>
              <a:rPr lang="en-US" sz="3000" dirty="0">
                <a:latin typeface="Arial" panose="020B0604020202020204" pitchFamily="34" charset="0"/>
                <a:cs typeface="Arial" panose="020B0604020202020204" pitchFamily="34" charset="0"/>
              </a:rPr>
              <a:t/>
            </a:r>
            <a:br>
              <a:rPr lang="en-US" sz="3000" dirty="0">
                <a:latin typeface="Arial" panose="020B0604020202020204" pitchFamily="34" charset="0"/>
                <a:cs typeface="Arial" panose="020B0604020202020204" pitchFamily="34" charset="0"/>
              </a:rPr>
            </a:br>
            <a:endParaRPr lang="en-US" sz="3000"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457200" y="381000"/>
            <a:ext cx="8686800" cy="6477000"/>
          </a:xfrm>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a:t>
            </a:r>
            <a:r>
              <a:rPr lang="en-US" b="1" dirty="0" smtClean="0">
                <a:latin typeface="Arial" panose="020B0604020202020204" pitchFamily="34" charset="0"/>
                <a:cs typeface="Arial" panose="020B0604020202020204" pitchFamily="34" charset="0"/>
              </a:rPr>
              <a:t>Perseverance</a:t>
            </a:r>
          </a:p>
          <a:p>
            <a:pPr marL="0" indent="0">
              <a:buNone/>
            </a:pPr>
            <a:r>
              <a:rPr lang="en-US" dirty="0" smtClean="0">
                <a:latin typeface="Arial" panose="020B0604020202020204" pitchFamily="34" charset="0"/>
                <a:cs typeface="Arial" panose="020B0604020202020204" pitchFamily="34" charset="0"/>
              </a:rPr>
              <a:t>Regardless </a:t>
            </a:r>
            <a:r>
              <a:rPr lang="en-US" dirty="0">
                <a:latin typeface="Arial" panose="020B0604020202020204" pitchFamily="34" charset="0"/>
                <a:cs typeface="Arial" panose="020B0604020202020204" pitchFamily="34" charset="0"/>
              </a:rPr>
              <a:t>of the discouragements that are thrown your way, just keep going! You are not alone, and your situation is not unique! Keep enduring and persevering in gathering with your family in worship. </a:t>
            </a:r>
            <a:r>
              <a:rPr lang="en-US" b="1" dirty="0">
                <a:latin typeface="Arial" panose="020B0604020202020204" pitchFamily="34" charset="0"/>
                <a:cs typeface="Arial" panose="020B0604020202020204" pitchFamily="34" charset="0"/>
              </a:rPr>
              <a:t>Perseverance is the best remedy for all those troubles.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Over time, most of them will be overcome and fruit which was invisible at that time will begin it show itself in the future. </a:t>
            </a:r>
          </a:p>
          <a:p>
            <a:pPr marL="0" indent="0">
              <a:buNone/>
            </a:pPr>
            <a:r>
              <a:rPr lang="en-US" dirty="0">
                <a:latin typeface="Arial" panose="020B0604020202020204" pitchFamily="34" charset="0"/>
                <a:cs typeface="Arial" panose="020B0604020202020204" pitchFamily="34" charset="0"/>
              </a:rPr>
              <a:t>Spiritual disciplines are similar, for they are like spiritual muscles that must be strengthened with consistency and patience.</a:t>
            </a:r>
          </a:p>
          <a:p>
            <a:endParaRPr lang="en-US" dirty="0"/>
          </a:p>
        </p:txBody>
      </p:sp>
      <p:sp>
        <p:nvSpPr>
          <p:cNvPr id="3" name="Title 3"/>
          <p:cNvSpPr txBox="1">
            <a:spLocks/>
          </p:cNvSpPr>
          <p:nvPr/>
        </p:nvSpPr>
        <p:spPr>
          <a:xfrm>
            <a:off x="76200" y="2720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160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fade">
                                      <p:cBhvr>
                                        <p:cTn id="12" dur="500"/>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686800" cy="6629400"/>
          </a:xfrm>
        </p:spPr>
        <p:txBody>
          <a:bodyPr>
            <a:normAutofit fontScale="92500"/>
          </a:bodyPr>
          <a:lstStyle/>
          <a:p>
            <a:pPr marL="0" indent="0">
              <a:buNone/>
            </a:pPr>
            <a:r>
              <a:rPr lang="en-US" sz="3600" b="1" dirty="0">
                <a:latin typeface="Arial" panose="020B0604020202020204" pitchFamily="34" charset="0"/>
                <a:cs typeface="Arial" panose="020B0604020202020204" pitchFamily="34" charset="0"/>
              </a:rPr>
              <a:t>*Matrix of family </a:t>
            </a:r>
            <a:r>
              <a:rPr lang="en-US" sz="3600" b="1" dirty="0" smtClean="0">
                <a:latin typeface="Arial" panose="020B0604020202020204" pitchFamily="34" charset="0"/>
                <a:cs typeface="Arial" panose="020B0604020202020204" pitchFamily="34" charset="0"/>
              </a:rPr>
              <a:t>worship</a:t>
            </a: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If </a:t>
            </a:r>
            <a:r>
              <a:rPr lang="en-US" b="1" dirty="0">
                <a:latin typeface="Arial" panose="020B0604020202020204" pitchFamily="34" charset="0"/>
                <a:cs typeface="Arial" panose="020B0604020202020204" pitchFamily="34" charset="0"/>
              </a:rPr>
              <a:t>your children remain</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in your home for 18 </a:t>
            </a:r>
            <a:r>
              <a:rPr lang="en-US" b="1" dirty="0" err="1" smtClean="0">
                <a:latin typeface="Arial" panose="020B0604020202020204" pitchFamily="34" charset="0"/>
                <a:cs typeface="Arial" panose="020B0604020202020204" pitchFamily="34" charset="0"/>
              </a:rPr>
              <a:t>yrs</a:t>
            </a:r>
            <a:endParaRPr lang="en-US" dirty="0" smtClean="0">
              <a:latin typeface="Arial" panose="020B0604020202020204" pitchFamily="34" charset="0"/>
              <a:cs typeface="Arial" panose="020B0604020202020204" pitchFamily="34" charset="0"/>
            </a:endParaRPr>
          </a:p>
          <a:p>
            <a:pPr marL="400050" lvl="1" indent="0">
              <a:buNone/>
            </a:pPr>
            <a:r>
              <a:rPr lang="en-US" dirty="0" smtClean="0">
                <a:latin typeface="Arial" panose="020B0604020202020204" pitchFamily="34" charset="0"/>
                <a:cs typeface="Arial" panose="020B0604020202020204" pitchFamily="34" charset="0"/>
              </a:rPr>
              <a:t>They </a:t>
            </a:r>
            <a:r>
              <a:rPr lang="en-US" dirty="0">
                <a:latin typeface="Arial" panose="020B0604020202020204" pitchFamily="34" charset="0"/>
                <a:cs typeface="Arial" panose="020B0604020202020204" pitchFamily="34" charset="0"/>
              </a:rPr>
              <a:t>will have </a:t>
            </a:r>
            <a:r>
              <a:rPr lang="en-US" u="sng" dirty="0">
                <a:latin typeface="Arial" panose="020B0604020202020204" pitchFamily="34" charset="0"/>
                <a:cs typeface="Arial" panose="020B0604020202020204" pitchFamily="34" charset="0"/>
              </a:rPr>
              <a:t>6570 times family </a:t>
            </a:r>
            <a:r>
              <a:rPr lang="en-US" u="sng" dirty="0" smtClean="0">
                <a:latin typeface="Arial" panose="020B0604020202020204" pitchFamily="34" charset="0"/>
                <a:cs typeface="Arial" panose="020B0604020202020204" pitchFamily="34" charset="0"/>
              </a:rPr>
              <a:t>worships(6/w)</a:t>
            </a:r>
            <a:endParaRPr lang="en-US" dirty="0" smtClean="0">
              <a:latin typeface="Arial" panose="020B0604020202020204" pitchFamily="34" charset="0"/>
              <a:cs typeface="Arial" panose="020B0604020202020204" pitchFamily="34" charset="0"/>
            </a:endParaRPr>
          </a:p>
          <a:p>
            <a:pPr marL="400050" lvl="1" indent="0">
              <a:buNone/>
            </a:pPr>
            <a:r>
              <a:rPr lang="en-US" dirty="0" smtClean="0">
                <a:latin typeface="Arial" panose="020B0604020202020204" pitchFamily="34" charset="0"/>
                <a:cs typeface="Arial" panose="020B0604020202020204" pitchFamily="34" charset="0"/>
              </a:rPr>
              <a:t>A </a:t>
            </a:r>
            <a:r>
              <a:rPr lang="en-US" dirty="0">
                <a:latin typeface="Arial" panose="020B0604020202020204" pitchFamily="34" charset="0"/>
                <a:cs typeface="Arial" panose="020B0604020202020204" pitchFamily="34" charset="0"/>
              </a:rPr>
              <a:t>new hymn song in each month---</a:t>
            </a:r>
            <a:r>
              <a:rPr lang="en-US" u="sng" dirty="0">
                <a:latin typeface="Arial" panose="020B0604020202020204" pitchFamily="34" charset="0"/>
                <a:cs typeface="Arial" panose="020B0604020202020204" pitchFamily="34" charset="0"/>
              </a:rPr>
              <a:t>216 </a:t>
            </a:r>
            <a:r>
              <a:rPr lang="en-US" u="sng" dirty="0" smtClean="0">
                <a:latin typeface="Arial" panose="020B0604020202020204" pitchFamily="34" charset="0"/>
                <a:cs typeface="Arial" panose="020B0604020202020204" pitchFamily="34" charset="0"/>
              </a:rPr>
              <a:t>hymns</a:t>
            </a:r>
            <a:endParaRPr lang="en-US" dirty="0" smtClean="0">
              <a:latin typeface="Arial" panose="020B0604020202020204" pitchFamily="34" charset="0"/>
              <a:cs typeface="Arial" panose="020B0604020202020204" pitchFamily="34" charset="0"/>
            </a:endParaRPr>
          </a:p>
          <a:p>
            <a:pPr marL="400050" lvl="1" indent="0">
              <a:buNone/>
            </a:pPr>
            <a:r>
              <a:rPr lang="en-US" dirty="0" smtClean="0">
                <a:latin typeface="Arial" panose="020B0604020202020204" pitchFamily="34" charset="0"/>
                <a:cs typeface="Arial" panose="020B0604020202020204" pitchFamily="34" charset="0"/>
              </a:rPr>
              <a:t>Read </a:t>
            </a:r>
            <a:r>
              <a:rPr lang="en-US" dirty="0">
                <a:latin typeface="Arial" panose="020B0604020202020204" pitchFamily="34" charset="0"/>
                <a:cs typeface="Arial" panose="020B0604020202020204" pitchFamily="34" charset="0"/>
              </a:rPr>
              <a:t>one chapter a day---</a:t>
            </a:r>
            <a:r>
              <a:rPr lang="en-US" u="sng" dirty="0">
                <a:latin typeface="Arial" panose="020B0604020202020204" pitchFamily="34" charset="0"/>
                <a:cs typeface="Arial" panose="020B0604020202020204" pitchFamily="34" charset="0"/>
              </a:rPr>
              <a:t>4 and ½ times </a:t>
            </a:r>
            <a:r>
              <a:rPr lang="en-US" u="sng" dirty="0" smtClean="0">
                <a:latin typeface="Arial" panose="020B0604020202020204" pitchFamily="34" charset="0"/>
                <a:cs typeface="Arial" panose="020B0604020202020204" pitchFamily="34" charset="0"/>
              </a:rPr>
              <a:t>Bible</a:t>
            </a:r>
            <a:endParaRPr lang="en-US" dirty="0" smtClean="0">
              <a:latin typeface="Arial" panose="020B0604020202020204" pitchFamily="34" charset="0"/>
              <a:cs typeface="Arial" panose="020B0604020202020204" pitchFamily="34" charset="0"/>
            </a:endParaRPr>
          </a:p>
          <a:p>
            <a:pPr marL="400050" lvl="1" indent="0">
              <a:buNone/>
            </a:pPr>
            <a:r>
              <a:rPr lang="en-US" dirty="0" smtClean="0">
                <a:latin typeface="Arial" panose="020B0604020202020204" pitchFamily="34" charset="0"/>
                <a:cs typeface="Arial" panose="020B0604020202020204" pitchFamily="34" charset="0"/>
              </a:rPr>
              <a:t>Just </a:t>
            </a:r>
            <a:r>
              <a:rPr lang="en-US" dirty="0">
                <a:latin typeface="Arial" panose="020B0604020202020204" pitchFamily="34" charset="0"/>
                <a:cs typeface="Arial" panose="020B0604020202020204" pitchFamily="34" charset="0"/>
              </a:rPr>
              <a:t>15 minutes / day---</a:t>
            </a:r>
            <a:r>
              <a:rPr lang="en-US" u="sng" dirty="0">
                <a:latin typeface="Arial" panose="020B0604020202020204" pitchFamily="34" charset="0"/>
                <a:cs typeface="Arial" panose="020B0604020202020204" pitchFamily="34" charset="0"/>
              </a:rPr>
              <a:t>78 hours / </a:t>
            </a:r>
            <a:r>
              <a:rPr lang="en-US" u="sng" dirty="0" smtClean="0">
                <a:latin typeface="Arial" panose="020B0604020202020204" pitchFamily="34" charset="0"/>
                <a:cs typeface="Arial" panose="020B0604020202020204" pitchFamily="34" charset="0"/>
              </a:rPr>
              <a:t>year</a:t>
            </a:r>
          </a:p>
          <a:p>
            <a:pPr marL="400050" lvl="1" indent="0">
              <a:buNone/>
            </a:pPr>
            <a:endParaRPr lang="en-US" u="sng" dirty="0" smtClean="0">
              <a:latin typeface="Arial" panose="020B0604020202020204" pitchFamily="34" charset="0"/>
              <a:cs typeface="Arial" panose="020B0604020202020204" pitchFamily="34" charset="0"/>
            </a:endParaRPr>
          </a:p>
          <a:p>
            <a:pPr marL="0" indent="0">
              <a:buNone/>
            </a:pPr>
            <a:r>
              <a:rPr lang="en-US" sz="3000" b="1" dirty="0" smtClean="0">
                <a:latin typeface="Arial" panose="020B0604020202020204" pitchFamily="34" charset="0"/>
                <a:cs typeface="Arial" panose="020B0604020202020204" pitchFamily="34" charset="0"/>
              </a:rPr>
              <a:t>Family </a:t>
            </a:r>
            <a:r>
              <a:rPr lang="en-US" sz="3000" b="1" dirty="0">
                <a:latin typeface="Arial" panose="020B0604020202020204" pitchFamily="34" charset="0"/>
                <a:cs typeface="Arial" panose="020B0604020202020204" pitchFamily="34" charset="0"/>
              </a:rPr>
              <a:t>worship isn’t full church service </a:t>
            </a:r>
            <a:r>
              <a:rPr lang="en-US" sz="3000" b="1" dirty="0" smtClean="0">
                <a:latin typeface="Arial" panose="020B0604020202020204" pitchFamily="34" charset="0"/>
                <a:cs typeface="Arial" panose="020B0604020202020204" pitchFamily="34" charset="0"/>
              </a:rPr>
              <a:t>everyday</a:t>
            </a:r>
            <a:r>
              <a:rPr lang="en-US" sz="3000" b="1" dirty="0" smtClean="0">
                <a:latin typeface="Arial" panose="020B0604020202020204" pitchFamily="34" charset="0"/>
                <a:cs typeface="Arial" panose="020B0604020202020204" pitchFamily="34" charset="0"/>
              </a:rPr>
              <a:t>.</a:t>
            </a:r>
            <a:endParaRPr lang="en-US" sz="3000" b="1"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Instead </a:t>
            </a:r>
            <a:r>
              <a:rPr lang="en-US" dirty="0">
                <a:latin typeface="Arial" panose="020B0604020202020204" pitchFamily="34" charset="0"/>
                <a:cs typeface="Arial" panose="020B0604020202020204" pitchFamily="34" charset="0"/>
              </a:rPr>
              <a:t>it’s a brief time of devotion before the </a:t>
            </a:r>
            <a:r>
              <a:rPr lang="en-US" dirty="0" smtClean="0">
                <a:latin typeface="Arial" panose="020B0604020202020204" pitchFamily="34" charset="0"/>
                <a:cs typeface="Arial" panose="020B0604020202020204" pitchFamily="34" charset="0"/>
              </a:rPr>
              <a:t>Lord</a:t>
            </a:r>
            <a:r>
              <a:rPr lang="en-US" dirty="0" smtClean="0">
                <a:latin typeface="Arial" panose="020B0604020202020204" pitchFamily="34" charset="0"/>
                <a:cs typeface="Arial" panose="020B0604020202020204" pitchFamily="34" charset="0"/>
              </a:rPr>
              <a:t>. You </a:t>
            </a:r>
            <a:r>
              <a:rPr lang="en-US" dirty="0">
                <a:latin typeface="Arial" panose="020B0604020202020204" pitchFamily="34" charset="0"/>
                <a:cs typeface="Arial" panose="020B0604020202020204" pitchFamily="34" charset="0"/>
              </a:rPr>
              <a:t>sing together, pray together, &amp; read the Scriptures </a:t>
            </a:r>
            <a:r>
              <a:rPr lang="en-US" dirty="0" smtClean="0">
                <a:latin typeface="Arial" panose="020B0604020202020204" pitchFamily="34" charset="0"/>
                <a:cs typeface="Arial" panose="020B0604020202020204" pitchFamily="34" charset="0"/>
              </a:rPr>
              <a:t>together.</a:t>
            </a:r>
          </a:p>
          <a:p>
            <a:pPr marL="0" indent="0">
              <a:buNone/>
            </a:pPr>
            <a:r>
              <a:rPr lang="en-US" b="1" dirty="0" smtClean="0">
                <a:latin typeface="Arial" panose="020B0604020202020204" pitchFamily="34" charset="0"/>
                <a:cs typeface="Arial" panose="020B0604020202020204" pitchFamily="34" charset="0"/>
              </a:rPr>
              <a:t>Giving </a:t>
            </a:r>
            <a:r>
              <a:rPr lang="en-US" b="1" dirty="0">
                <a:latin typeface="Arial" panose="020B0604020202020204" pitchFamily="34" charset="0"/>
                <a:cs typeface="Arial" panose="020B0604020202020204" pitchFamily="34" charset="0"/>
              </a:rPr>
              <a:t>15 or 30 minutes a day to these simple practices will transform your family. </a:t>
            </a:r>
            <a:endParaRPr lang="en-US" dirty="0"/>
          </a:p>
        </p:txBody>
      </p:sp>
    </p:spTree>
    <p:extLst>
      <p:ext uri="{BB962C8B-B14F-4D97-AF65-F5344CB8AC3E}">
        <p14:creationId xmlns:p14="http://schemas.microsoft.com/office/powerpoint/2010/main" val="44076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rmAutofit lnSpcReduction="10000"/>
          </a:bodyPr>
          <a:lstStyle/>
          <a:p>
            <a:pPr marL="0" indent="0">
              <a:spcAft>
                <a:spcPts val="600"/>
              </a:spcAft>
              <a:buNone/>
            </a:pPr>
            <a:r>
              <a:rPr lang="en-US" b="1" dirty="0" smtClean="0">
                <a:latin typeface="Arial" panose="020B0604020202020204" pitchFamily="34" charset="0"/>
                <a:cs typeface="Arial" panose="020B0604020202020204" pitchFamily="34" charset="0"/>
              </a:rPr>
              <a:t>CONCLUSION</a:t>
            </a:r>
            <a:endParaRPr lang="en-US" dirty="0" smtClean="0">
              <a:latin typeface="Arial" panose="020B0604020202020204" pitchFamily="34" charset="0"/>
              <a:cs typeface="Arial" panose="020B0604020202020204" pitchFamily="34" charset="0"/>
            </a:endParaRPr>
          </a:p>
          <a:p>
            <a:pPr marL="0" indent="0">
              <a:spcAft>
                <a:spcPts val="600"/>
              </a:spcAft>
              <a:buNone/>
            </a:pPr>
            <a:r>
              <a:rPr lang="en-US" dirty="0" smtClean="0">
                <a:latin typeface="Arial" panose="020B0604020202020204" pitchFamily="34" charset="0"/>
                <a:cs typeface="Arial" panose="020B0604020202020204" pitchFamily="34" charset="0"/>
              </a:rPr>
              <a:t>Nike </a:t>
            </a:r>
            <a:r>
              <a:rPr lang="en-US" dirty="0">
                <a:latin typeface="Arial" panose="020B0604020202020204" pitchFamily="34" charset="0"/>
                <a:cs typeface="Arial" panose="020B0604020202020204" pitchFamily="34" charset="0"/>
              </a:rPr>
              <a:t>shoe Company has made a lot of money with their advertising slogan </a:t>
            </a:r>
            <a:r>
              <a:rPr lang="en-US" b="1" dirty="0">
                <a:latin typeface="Arial" panose="020B0604020202020204" pitchFamily="34" charset="0"/>
                <a:cs typeface="Arial" panose="020B0604020202020204" pitchFamily="34" charset="0"/>
              </a:rPr>
              <a:t>“Just Do It.” </a:t>
            </a:r>
            <a:endParaRPr lang="en-US" dirty="0" smtClean="0">
              <a:latin typeface="Arial" panose="020B0604020202020204" pitchFamily="34" charset="0"/>
              <a:cs typeface="Arial" panose="020B0604020202020204" pitchFamily="34" charset="0"/>
            </a:endParaRPr>
          </a:p>
          <a:p>
            <a:pPr marL="0" indent="0">
              <a:spcAft>
                <a:spcPts val="600"/>
              </a:spcAft>
              <a:buNone/>
            </a:pPr>
            <a:r>
              <a:rPr lang="en-US" dirty="0" smtClean="0">
                <a:latin typeface="Arial" panose="020B0604020202020204" pitchFamily="34" charset="0"/>
                <a:cs typeface="Arial" panose="020B0604020202020204" pitchFamily="34" charset="0"/>
              </a:rPr>
              <a:t>We </a:t>
            </a:r>
            <a:r>
              <a:rPr lang="en-US" dirty="0">
                <a:latin typeface="Arial" panose="020B0604020202020204" pitchFamily="34" charset="0"/>
                <a:cs typeface="Arial" panose="020B0604020202020204" pitchFamily="34" charset="0"/>
              </a:rPr>
              <a:t>talk about family worship, its importance, its impact, &amp; how to practice it,</a:t>
            </a:r>
            <a:r>
              <a:rPr lang="en-US" u="sng" dirty="0">
                <a:latin typeface="Arial" panose="020B0604020202020204" pitchFamily="34" charset="0"/>
                <a:cs typeface="Arial" panose="020B0604020202020204" pitchFamily="34" charset="0"/>
              </a:rPr>
              <a:t> but we are not getting anywhere unless we just do it. </a:t>
            </a:r>
            <a:endParaRPr lang="en-US" dirty="0" smtClean="0">
              <a:latin typeface="Arial" panose="020B0604020202020204" pitchFamily="34" charset="0"/>
              <a:cs typeface="Arial" panose="020B0604020202020204" pitchFamily="34" charset="0"/>
            </a:endParaRPr>
          </a:p>
          <a:p>
            <a:pPr marL="0" indent="0">
              <a:spcAft>
                <a:spcPts val="600"/>
              </a:spcAft>
              <a:buNone/>
            </a:pPr>
            <a:r>
              <a:rPr lang="en-US" dirty="0" smtClean="0">
                <a:latin typeface="Arial" panose="020B0604020202020204" pitchFamily="34" charset="0"/>
                <a:cs typeface="Arial" panose="020B0604020202020204" pitchFamily="34" charset="0"/>
              </a:rPr>
              <a:t>We </a:t>
            </a:r>
            <a:r>
              <a:rPr lang="en-US" dirty="0">
                <a:latin typeface="Arial" panose="020B0604020202020204" pitchFamily="34" charset="0"/>
                <a:cs typeface="Arial" panose="020B0604020202020204" pitchFamily="34" charset="0"/>
              </a:rPr>
              <a:t>have a prayer topic, and hope that the Lord will lead the churches including ours through a time of revival. </a:t>
            </a:r>
            <a:endParaRPr lang="en-US" dirty="0" smtClean="0">
              <a:latin typeface="Arial" panose="020B0604020202020204" pitchFamily="34" charset="0"/>
              <a:cs typeface="Arial" panose="020B0604020202020204" pitchFamily="34" charset="0"/>
            </a:endParaRPr>
          </a:p>
          <a:p>
            <a:pPr marL="0" indent="0">
              <a:spcAft>
                <a:spcPts val="600"/>
              </a:spcAft>
              <a:buNone/>
            </a:pPr>
            <a:r>
              <a:rPr lang="en-US" b="1" dirty="0" smtClean="0">
                <a:latin typeface="Arial" panose="020B0604020202020204" pitchFamily="34" charset="0"/>
                <a:cs typeface="Arial" panose="020B0604020202020204" pitchFamily="34" charset="0"/>
              </a:rPr>
              <a:t>If </a:t>
            </a:r>
            <a:r>
              <a:rPr lang="en-US" b="1" dirty="0">
                <a:latin typeface="Arial" panose="020B0604020202020204" pitchFamily="34" charset="0"/>
                <a:cs typeface="Arial" panose="020B0604020202020204" pitchFamily="34" charset="0"/>
              </a:rPr>
              <a:t>the Christian faith is not impacting our homes it is hard to talk about our faith impacting our community, our nation, our world. </a:t>
            </a:r>
            <a:endParaRPr lang="en-US" dirty="0"/>
          </a:p>
        </p:txBody>
      </p:sp>
    </p:spTree>
    <p:extLst>
      <p:ext uri="{BB962C8B-B14F-4D97-AF65-F5344CB8AC3E}">
        <p14:creationId xmlns:p14="http://schemas.microsoft.com/office/powerpoint/2010/main" val="1900069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lstStyle/>
          <a:p>
            <a:pPr marL="0" indent="0">
              <a:spcAft>
                <a:spcPts val="1200"/>
              </a:spcAft>
              <a:buNone/>
            </a:pPr>
            <a:r>
              <a:rPr lang="en-US" u="sng" dirty="0">
                <a:latin typeface="Arial" panose="020B0604020202020204" pitchFamily="34" charset="0"/>
                <a:cs typeface="Arial" panose="020B0604020202020204" pitchFamily="34" charset="0"/>
              </a:rPr>
              <a:t>Also, we cannot complain about our children wondering from the faith if we are not making it the center of their upbringing in our home</a:t>
            </a:r>
            <a:r>
              <a:rPr lang="en-US" dirty="0">
                <a:latin typeface="Arial" panose="020B0604020202020204" pitchFamily="34" charset="0"/>
                <a:cs typeface="Arial" panose="020B0604020202020204" pitchFamily="34" charset="0"/>
              </a:rPr>
              <a:t>. Though family worship may not be the only way, it is surely one of the most beneficial </a:t>
            </a:r>
            <a:r>
              <a:rPr lang="en-US" dirty="0" smtClean="0">
                <a:latin typeface="Arial" panose="020B0604020202020204" pitchFamily="34" charset="0"/>
                <a:cs typeface="Arial" panose="020B0604020202020204" pitchFamily="34" charset="0"/>
              </a:rPr>
              <a:t>ways.</a:t>
            </a:r>
          </a:p>
          <a:p>
            <a:pPr marL="0" indent="0">
              <a:spcAft>
                <a:spcPts val="1200"/>
              </a:spcAft>
              <a:buNone/>
            </a:pPr>
            <a:r>
              <a:rPr lang="en-US" dirty="0" smtClean="0">
                <a:latin typeface="Arial" panose="020B0604020202020204" pitchFamily="34" charset="0"/>
                <a:cs typeface="Arial" panose="020B0604020202020204" pitchFamily="34" charset="0"/>
              </a:rPr>
              <a:t>As </a:t>
            </a:r>
            <a:r>
              <a:rPr lang="en-US" dirty="0">
                <a:latin typeface="Arial" panose="020B0604020202020204" pitchFamily="34" charset="0"/>
                <a:cs typeface="Arial" panose="020B0604020202020204" pitchFamily="34" charset="0"/>
              </a:rPr>
              <a:t>Matthew Henry said in conclusion,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Be persuaded brethren, thus to dedicate your houses to God, and beg Him to come and take possession of them. If you never did it, do it tonight with all possible seriousness and sincerity.” </a:t>
            </a:r>
            <a:endParaRPr lang="en-US" dirty="0"/>
          </a:p>
        </p:txBody>
      </p:sp>
    </p:spTree>
    <p:extLst>
      <p:ext uri="{BB962C8B-B14F-4D97-AF65-F5344CB8AC3E}">
        <p14:creationId xmlns:p14="http://schemas.microsoft.com/office/powerpoint/2010/main" val="380446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381000"/>
            <a:ext cx="9067800" cy="1143000"/>
          </a:xfrm>
        </p:spPr>
        <p:txBody>
          <a:bodyPr>
            <a:noAutofit/>
          </a:bodyPr>
          <a:lstStyle/>
          <a:p>
            <a:pPr lvl="0" algn="l"/>
            <a:r>
              <a:rPr lang="en-US" sz="4000" b="1" dirty="0" smtClean="0">
                <a:latin typeface="Arial" panose="020B0604020202020204" pitchFamily="34" charset="0"/>
                <a:cs typeface="Arial" panose="020B0604020202020204" pitchFamily="34" charset="0"/>
              </a:rPr>
              <a:t>What</a:t>
            </a:r>
            <a:r>
              <a:rPr lang="en-US" sz="4000" b="1" dirty="0">
                <a:latin typeface="Arial" panose="020B0604020202020204" pitchFamily="34" charset="0"/>
                <a:cs typeface="Arial" panose="020B0604020202020204" pitchFamily="34" charset="0"/>
              </a:rPr>
              <a:t>, then, is the act of worship? </a:t>
            </a:r>
            <a:r>
              <a:rPr lang="en-US" sz="4000" dirty="0">
                <a:latin typeface="Arial" panose="020B0604020202020204" pitchFamily="34" charset="0"/>
                <a:cs typeface="Arial" panose="020B0604020202020204" pitchFamily="34" charset="0"/>
              </a:rPr>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t>
            </a:r>
          </a:p>
        </p:txBody>
      </p:sp>
      <p:sp>
        <p:nvSpPr>
          <p:cNvPr id="2" name="Content Placeholder 1"/>
          <p:cNvSpPr>
            <a:spLocks noGrp="1"/>
          </p:cNvSpPr>
          <p:nvPr>
            <p:ph idx="1"/>
          </p:nvPr>
        </p:nvSpPr>
        <p:spPr>
          <a:xfrm>
            <a:off x="0" y="609600"/>
            <a:ext cx="9144000" cy="6232849"/>
          </a:xfrm>
        </p:spPr>
        <p:txBody>
          <a:bodyPr>
            <a:normAutofit lnSpcReduction="10000"/>
          </a:bodyPr>
          <a:lstStyle/>
          <a:p>
            <a:r>
              <a:rPr lang="en-US" dirty="0">
                <a:latin typeface="Arial" panose="020B0604020202020204" pitchFamily="34" charset="0"/>
                <a:cs typeface="Arial" panose="020B0604020202020204" pitchFamily="34" charset="0"/>
              </a:rPr>
              <a:t>Above all, worship is our communing with the one true and living God. Or His communing with us. This is the true delight of </a:t>
            </a:r>
            <a:r>
              <a:rPr lang="en-US" dirty="0" smtClean="0">
                <a:latin typeface="Arial" panose="020B0604020202020204" pitchFamily="34" charset="0"/>
                <a:cs typeface="Arial" panose="020B0604020202020204" pitchFamily="34" charset="0"/>
              </a:rPr>
              <a:t>worship</a:t>
            </a:r>
          </a:p>
          <a:p>
            <a:pPr lvl="1"/>
            <a:r>
              <a:rPr lang="en-US" b="1" u="sng" dirty="0" smtClean="0">
                <a:latin typeface="Arial" panose="020B0604020202020204" pitchFamily="34" charset="0"/>
                <a:cs typeface="Arial" panose="020B0604020202020204" pitchFamily="34" charset="0"/>
              </a:rPr>
              <a:t>So </a:t>
            </a:r>
            <a:r>
              <a:rPr lang="en-US" b="1" u="sng" dirty="0">
                <a:latin typeface="Arial" panose="020B0604020202020204" pitchFamily="34" charset="0"/>
                <a:cs typeface="Arial" panose="020B0604020202020204" pitchFamily="34" charset="0"/>
              </a:rPr>
              <a:t>we give adoration, praise, </a:t>
            </a:r>
            <a:r>
              <a:rPr lang="en-US" b="1" u="sng" dirty="0" smtClean="0">
                <a:latin typeface="Arial" panose="020B0604020202020204" pitchFamily="34" charset="0"/>
                <a:cs typeface="Arial" panose="020B0604020202020204" pitchFamily="34" charset="0"/>
              </a:rPr>
              <a:t>&amp; thanksgiving </a:t>
            </a: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       </a:t>
            </a:r>
            <a:r>
              <a:rPr lang="en-US" b="1" u="sng" dirty="0">
                <a:latin typeface="Arial" panose="020B0604020202020204" pitchFamily="34" charset="0"/>
                <a:cs typeface="Arial" panose="020B0604020202020204" pitchFamily="34" charset="0"/>
              </a:rPr>
              <a:t>to Him, all to His honor and </a:t>
            </a:r>
            <a:r>
              <a:rPr lang="en-US" b="1" u="sng" dirty="0" smtClean="0">
                <a:latin typeface="Arial" panose="020B0604020202020204" pitchFamily="34" charset="0"/>
                <a:cs typeface="Arial" panose="020B0604020202020204" pitchFamily="34" charset="0"/>
              </a:rPr>
              <a:t>glory</a:t>
            </a:r>
            <a:endParaRPr lang="en-US" dirty="0" smtClean="0">
              <a:latin typeface="Arial" panose="020B0604020202020204" pitchFamily="34" charset="0"/>
              <a:cs typeface="Arial" panose="020B0604020202020204" pitchFamily="34" charset="0"/>
            </a:endParaRPr>
          </a:p>
          <a:p>
            <a:pPr lvl="2"/>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gives us His grace and </a:t>
            </a:r>
            <a:r>
              <a:rPr lang="en-US" dirty="0" smtClean="0">
                <a:latin typeface="Arial" panose="020B0604020202020204" pitchFamily="34" charset="0"/>
                <a:cs typeface="Arial" panose="020B0604020202020204" pitchFamily="34" charset="0"/>
              </a:rPr>
              <a:t>blessing</a:t>
            </a:r>
          </a:p>
          <a:p>
            <a:pPr lvl="2"/>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ministers to us by binding our </a:t>
            </a:r>
            <a:r>
              <a:rPr lang="en-US" dirty="0" smtClean="0">
                <a:latin typeface="Arial" panose="020B0604020202020204" pitchFamily="34" charset="0"/>
                <a:cs typeface="Arial" panose="020B0604020202020204" pitchFamily="34" charset="0"/>
              </a:rPr>
              <a:t>wounds</a:t>
            </a:r>
          </a:p>
          <a:p>
            <a:pPr lvl="2"/>
            <a:r>
              <a:rPr lang="en-US" dirty="0" smtClean="0">
                <a:latin typeface="Arial" panose="020B0604020202020204" pitchFamily="34" charset="0"/>
                <a:cs typeface="Arial" panose="020B0604020202020204" pitchFamily="34" charset="0"/>
              </a:rPr>
              <a:t>encouraging </a:t>
            </a:r>
            <a:r>
              <a:rPr lang="en-US" dirty="0">
                <a:latin typeface="Arial" panose="020B0604020202020204" pitchFamily="34" charset="0"/>
                <a:cs typeface="Arial" panose="020B0604020202020204" pitchFamily="34" charset="0"/>
              </a:rPr>
              <a:t>us in </a:t>
            </a:r>
            <a:r>
              <a:rPr lang="en-US" dirty="0" smtClean="0">
                <a:latin typeface="Arial" panose="020B0604020202020204" pitchFamily="34" charset="0"/>
                <a:cs typeface="Arial" panose="020B0604020202020204" pitchFamily="34" charset="0"/>
              </a:rPr>
              <a:t>righteousness</a:t>
            </a:r>
          </a:p>
          <a:p>
            <a:pPr lvl="2"/>
            <a:r>
              <a:rPr lang="en-US" dirty="0" smtClean="0">
                <a:latin typeface="Arial" panose="020B0604020202020204" pitchFamily="34" charset="0"/>
                <a:cs typeface="Arial" panose="020B0604020202020204" pitchFamily="34" charset="0"/>
              </a:rPr>
              <a:t>exhorting </a:t>
            </a:r>
            <a:r>
              <a:rPr lang="en-US" dirty="0">
                <a:latin typeface="Arial" panose="020B0604020202020204" pitchFamily="34" charset="0"/>
                <a:cs typeface="Arial" panose="020B0604020202020204" pitchFamily="34" charset="0"/>
              </a:rPr>
              <a:t>us to live for </a:t>
            </a:r>
            <a:r>
              <a:rPr lang="en-US" dirty="0" smtClean="0">
                <a:latin typeface="Arial" panose="020B0604020202020204" pitchFamily="34" charset="0"/>
                <a:cs typeface="Arial" panose="020B0604020202020204" pitchFamily="34" charset="0"/>
              </a:rPr>
              <a:t>Him</a:t>
            </a:r>
          </a:p>
          <a:p>
            <a:pPr lvl="2"/>
            <a:r>
              <a:rPr lang="en-US" dirty="0" smtClean="0">
                <a:latin typeface="Arial" panose="020B0604020202020204" pitchFamily="34" charset="0"/>
                <a:cs typeface="Arial" panose="020B0604020202020204" pitchFamily="34" charset="0"/>
              </a:rPr>
              <a:t>teaching </a:t>
            </a:r>
            <a:r>
              <a:rPr lang="en-US" dirty="0">
                <a:latin typeface="Arial" panose="020B0604020202020204" pitchFamily="34" charset="0"/>
                <a:cs typeface="Arial" panose="020B0604020202020204" pitchFamily="34" charset="0"/>
              </a:rPr>
              <a:t>us &amp; assuring  us of our </a:t>
            </a:r>
            <a:r>
              <a:rPr lang="en-US" dirty="0" smtClean="0">
                <a:latin typeface="Arial" panose="020B0604020202020204" pitchFamily="34" charset="0"/>
                <a:cs typeface="Arial" panose="020B0604020202020204" pitchFamily="34" charset="0"/>
              </a:rPr>
              <a:t>salvation</a:t>
            </a:r>
          </a:p>
          <a:p>
            <a:pPr lvl="2"/>
            <a:r>
              <a:rPr lang="en-US" dirty="0" smtClean="0">
                <a:latin typeface="Arial" panose="020B0604020202020204" pitchFamily="34" charset="0"/>
                <a:cs typeface="Arial" panose="020B0604020202020204" pitchFamily="34" charset="0"/>
              </a:rPr>
              <a:t>reminding </a:t>
            </a:r>
            <a:r>
              <a:rPr lang="en-US" dirty="0">
                <a:latin typeface="Arial" panose="020B0604020202020204" pitchFamily="34" charset="0"/>
                <a:cs typeface="Arial" panose="020B0604020202020204" pitchFamily="34" charset="0"/>
              </a:rPr>
              <a:t>us of His </a:t>
            </a:r>
            <a:r>
              <a:rPr lang="en-US" dirty="0" smtClean="0">
                <a:latin typeface="Arial" panose="020B0604020202020204" pitchFamily="34" charset="0"/>
                <a:cs typeface="Arial" panose="020B0604020202020204" pitchFamily="34" charset="0"/>
              </a:rPr>
              <a:t>promises</a:t>
            </a:r>
          </a:p>
          <a:p>
            <a:pPr lvl="2"/>
            <a:r>
              <a:rPr lang="en-US" dirty="0" smtClean="0">
                <a:latin typeface="Arial" panose="020B0604020202020204" pitchFamily="34" charset="0"/>
                <a:cs typeface="Arial" panose="020B0604020202020204" pitchFamily="34" charset="0"/>
              </a:rPr>
              <a:t>pouring </a:t>
            </a:r>
            <a:r>
              <a:rPr lang="en-US" dirty="0">
                <a:latin typeface="Arial" panose="020B0604020202020204" pitchFamily="34" charset="0"/>
                <a:cs typeface="Arial" panose="020B0604020202020204" pitchFamily="34" charset="0"/>
              </a:rPr>
              <a:t>out His love upon </a:t>
            </a:r>
            <a:r>
              <a:rPr lang="en-US" dirty="0" smtClean="0">
                <a:latin typeface="Arial" panose="020B0604020202020204" pitchFamily="34" charset="0"/>
                <a:cs typeface="Arial" panose="020B0604020202020204" pitchFamily="34" charset="0"/>
              </a:rPr>
              <a:t>us</a:t>
            </a:r>
          </a:p>
          <a:p>
            <a:pPr marL="457200" lvl="1" indent="0">
              <a:buNone/>
            </a:pPr>
            <a:r>
              <a:rPr lang="en-US" b="1" dirty="0" smtClean="0">
                <a:latin typeface="Arial" panose="020B0604020202020204" pitchFamily="34" charset="0"/>
                <a:cs typeface="Arial" panose="020B0604020202020204" pitchFamily="34" charset="0"/>
              </a:rPr>
              <a:t>Therefore</a:t>
            </a:r>
            <a:r>
              <a:rPr lang="en-US" b="1" dirty="0">
                <a:latin typeface="Arial" panose="020B0604020202020204" pitchFamily="34" charset="0"/>
                <a:cs typeface="Arial" panose="020B0604020202020204" pitchFamily="34" charset="0"/>
              </a:rPr>
              <a:t>, it  is primarily in worship  that  we are disciplined  and  grow  in Jesus Christ.</a:t>
            </a:r>
            <a:endParaRPr lang="en-US" dirty="0"/>
          </a:p>
        </p:txBody>
      </p:sp>
    </p:spTree>
    <p:extLst>
      <p:ext uri="{BB962C8B-B14F-4D97-AF65-F5344CB8AC3E}">
        <p14:creationId xmlns:p14="http://schemas.microsoft.com/office/powerpoint/2010/main" val="412277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88163"/>
          </a:xfrm>
        </p:spPr>
        <p:txBody>
          <a:bodyPr>
            <a:noAutofit/>
          </a:bodyPr>
          <a:lstStyle/>
          <a:p>
            <a:pPr marL="0" indent="0">
              <a:buNone/>
            </a:pPr>
            <a:r>
              <a:rPr lang="en-US" b="1" dirty="0">
                <a:latin typeface="Arial" panose="020B0604020202020204" pitchFamily="34" charset="0"/>
                <a:cs typeface="Arial" panose="020B0604020202020204" pitchFamily="34" charset="0"/>
              </a:rPr>
              <a:t>Worship isn’t about us. </a:t>
            </a:r>
            <a:r>
              <a:rPr lang="en-US" dirty="0">
                <a:latin typeface="Arial" panose="020B0604020202020204" pitchFamily="34" charset="0"/>
                <a:cs typeface="Arial" panose="020B0604020202020204" pitchFamily="34" charset="0"/>
              </a:rPr>
              <a:t>It isn’t about our favorite type of music, song, or whether or not we are “moved</a:t>
            </a:r>
            <a:r>
              <a:rPr lang="en-US" dirty="0" smtClean="0">
                <a:latin typeface="Arial" panose="020B0604020202020204" pitchFamily="34" charset="0"/>
                <a:cs typeface="Arial" panose="020B0604020202020204" pitchFamily="34" charset="0"/>
              </a:rPr>
              <a:t>.”</a:t>
            </a:r>
          </a:p>
          <a:p>
            <a:pPr marL="0" indent="0">
              <a:buNone/>
            </a:pPr>
            <a:r>
              <a:rPr lang="en-US" dirty="0" smtClean="0">
                <a:latin typeface="Arial" panose="020B0604020202020204" pitchFamily="34" charset="0"/>
                <a:cs typeface="Arial" panose="020B0604020202020204" pitchFamily="34" charset="0"/>
              </a:rPr>
              <a:t>If </a:t>
            </a:r>
            <a:r>
              <a:rPr lang="en-US" dirty="0">
                <a:latin typeface="Arial" panose="020B0604020202020204" pitchFamily="34" charset="0"/>
                <a:cs typeface="Arial" panose="020B0604020202020204" pitchFamily="34" charset="0"/>
              </a:rPr>
              <a:t>it’s about us, it isn’t worship, for worship is about ascribing worth to the one who is </a:t>
            </a:r>
            <a:r>
              <a:rPr lang="en-US" dirty="0" smtClean="0">
                <a:latin typeface="Arial" panose="020B0604020202020204" pitchFamily="34" charset="0"/>
                <a:cs typeface="Arial" panose="020B0604020202020204" pitchFamily="34" charset="0"/>
              </a:rPr>
              <a:t>worthy.</a:t>
            </a:r>
          </a:p>
          <a:p>
            <a:pPr marL="0" indent="0">
              <a:buNone/>
            </a:pPr>
            <a:endParaRPr lang="en-US" b="1"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It </a:t>
            </a:r>
            <a:r>
              <a:rPr lang="en-US" b="1" dirty="0">
                <a:latin typeface="Arial" panose="020B0604020202020204" pitchFamily="34" charset="0"/>
                <a:cs typeface="Arial" panose="020B0604020202020204" pitchFamily="34" charset="0"/>
              </a:rPr>
              <a:t>is about Jesus Christ, which means we are to sacrifice our own desires, sacrifice our own preferences, and sacrifice our own comfort in order to exalt the name of </a:t>
            </a:r>
            <a:r>
              <a:rPr lang="en-US" b="1" dirty="0" smtClean="0">
                <a:latin typeface="Arial" panose="020B0604020202020204" pitchFamily="34" charset="0"/>
                <a:cs typeface="Arial" panose="020B0604020202020204" pitchFamily="34" charset="0"/>
              </a:rPr>
              <a:t>Jesus.</a:t>
            </a:r>
            <a:endParaRPr lang="en-US" dirty="0" smtClean="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That’s </a:t>
            </a:r>
            <a:r>
              <a:rPr lang="en-US" dirty="0">
                <a:latin typeface="Arial" panose="020B0604020202020204" pitchFamily="34" charset="0"/>
                <a:cs typeface="Arial" panose="020B0604020202020204" pitchFamily="34" charset="0"/>
              </a:rPr>
              <a:t>why Abraham could talk about </a:t>
            </a:r>
            <a:r>
              <a:rPr lang="en-US" b="1" dirty="0">
                <a:latin typeface="Arial" panose="020B0604020202020204" pitchFamily="34" charset="0"/>
                <a:cs typeface="Arial" panose="020B0604020202020204" pitchFamily="34" charset="0"/>
              </a:rPr>
              <a:t>worship &amp; sacrifice </a:t>
            </a:r>
            <a:r>
              <a:rPr lang="en-US" dirty="0">
                <a:latin typeface="Arial" panose="020B0604020202020204" pitchFamily="34" charset="0"/>
                <a:cs typeface="Arial" panose="020B0604020202020204" pitchFamily="34" charset="0"/>
              </a:rPr>
              <a:t>in the same breath. </a:t>
            </a:r>
            <a:endParaRPr lang="en-US" dirty="0"/>
          </a:p>
        </p:txBody>
      </p:sp>
    </p:spTree>
    <p:extLst>
      <p:ext uri="{BB962C8B-B14F-4D97-AF65-F5344CB8AC3E}">
        <p14:creationId xmlns:p14="http://schemas.microsoft.com/office/powerpoint/2010/main" val="195983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b="1" dirty="0" smtClean="0"/>
              <a:t>What are the elements of worship?</a:t>
            </a:r>
            <a:endParaRPr lang="en-US" b="1" dirty="0"/>
          </a:p>
        </p:txBody>
      </p:sp>
      <p:sp>
        <p:nvSpPr>
          <p:cNvPr id="5" name="Content Placeholder 4"/>
          <p:cNvSpPr>
            <a:spLocks noGrp="1"/>
          </p:cNvSpPr>
          <p:nvPr>
            <p:ph idx="1"/>
          </p:nvPr>
        </p:nvSpPr>
        <p:spPr>
          <a:xfrm>
            <a:off x="381000" y="1219200"/>
            <a:ext cx="8229600" cy="4906963"/>
          </a:xfrm>
        </p:spPr>
        <p:txBody>
          <a:bodyPr>
            <a:noAutofit/>
          </a:bodyPr>
          <a:lstStyle/>
          <a:p>
            <a:pPr marL="0" indent="0">
              <a:buNone/>
            </a:pPr>
            <a:r>
              <a:rPr lang="en-US" dirty="0" smtClean="0">
                <a:latin typeface="Arial" panose="020B0604020202020204" pitchFamily="34" charset="0"/>
                <a:cs typeface="Arial" panose="020B0604020202020204" pitchFamily="34" charset="0"/>
              </a:rPr>
              <a:t>Building on the commands and patterns of  worship in the Old and New Testament:</a:t>
            </a:r>
          </a:p>
          <a:p>
            <a:r>
              <a:rPr lang="en-US" b="1" dirty="0" smtClean="0">
                <a:latin typeface="Arial" panose="020B0604020202020204" pitchFamily="34" charset="0"/>
                <a:cs typeface="Arial" panose="020B0604020202020204" pitchFamily="34" charset="0"/>
              </a:rPr>
              <a:t>God is worshiped when we preach the Bible.</a:t>
            </a:r>
          </a:p>
          <a:p>
            <a:pPr marL="0" indent="0">
              <a:buNone/>
            </a:pPr>
            <a:r>
              <a:rPr lang="en-US" dirty="0" smtClean="0">
                <a:latin typeface="Arial" panose="020B0604020202020204" pitchFamily="34" charset="0"/>
                <a:cs typeface="Arial" panose="020B0604020202020204" pitchFamily="34" charset="0"/>
              </a:rPr>
              <a:t>2 </a:t>
            </a:r>
            <a:r>
              <a:rPr lang="en-US" dirty="0" err="1" smtClean="0">
                <a:latin typeface="Arial" panose="020B0604020202020204" pitchFamily="34" charset="0"/>
                <a:cs typeface="Arial" panose="020B0604020202020204" pitchFamily="34" charset="0"/>
              </a:rPr>
              <a:t>Ti</a:t>
            </a:r>
            <a:r>
              <a:rPr lang="en-US" dirty="0" smtClean="0">
                <a:latin typeface="Arial" panose="020B0604020202020204" pitchFamily="34" charset="0"/>
                <a:cs typeface="Arial" panose="020B0604020202020204" pitchFamily="34" charset="0"/>
              </a:rPr>
              <a:t> 4:1-2---  Proclamation of God’s word</a:t>
            </a:r>
          </a:p>
          <a:p>
            <a:r>
              <a:rPr lang="en-US" b="1" dirty="0" smtClean="0">
                <a:latin typeface="Arial" panose="020B0604020202020204" pitchFamily="34" charset="0"/>
                <a:cs typeface="Arial" panose="020B0604020202020204" pitchFamily="34" charset="0"/>
              </a:rPr>
              <a:t>God is worshiped when we read Bible.</a:t>
            </a:r>
          </a:p>
          <a:p>
            <a:pPr marL="0" indent="0">
              <a:buNone/>
            </a:pPr>
            <a:r>
              <a:rPr lang="en-US" dirty="0" smtClean="0">
                <a:latin typeface="Arial" panose="020B0604020202020204" pitchFamily="34" charset="0"/>
                <a:cs typeface="Arial" panose="020B0604020202020204" pitchFamily="34" charset="0"/>
              </a:rPr>
              <a:t>1 </a:t>
            </a:r>
            <a:r>
              <a:rPr lang="en-US" dirty="0" err="1" smtClean="0">
                <a:latin typeface="Arial" panose="020B0604020202020204" pitchFamily="34" charset="0"/>
                <a:cs typeface="Arial" panose="020B0604020202020204" pitchFamily="34" charset="0"/>
              </a:rPr>
              <a:t>Ti</a:t>
            </a:r>
            <a:r>
              <a:rPr lang="en-US" dirty="0" smtClean="0">
                <a:latin typeface="Arial" panose="020B0604020202020204" pitchFamily="34" charset="0"/>
                <a:cs typeface="Arial" panose="020B0604020202020204" pitchFamily="34" charset="0"/>
              </a:rPr>
              <a:t> 4:13---  Publicly read the Bible</a:t>
            </a:r>
          </a:p>
          <a:p>
            <a:r>
              <a:rPr lang="en-US" b="1" dirty="0" smtClean="0">
                <a:latin typeface="Arial" panose="020B0604020202020204" pitchFamily="34" charset="0"/>
                <a:cs typeface="Arial" panose="020B0604020202020204" pitchFamily="34" charset="0"/>
              </a:rPr>
              <a:t>God is worshiped when we pray</a:t>
            </a:r>
          </a:p>
          <a:p>
            <a:pPr marL="0" indent="0">
              <a:buNone/>
            </a:pPr>
            <a:r>
              <a:rPr lang="en-US" dirty="0" err="1" smtClean="0">
                <a:latin typeface="Arial" panose="020B0604020202020204" pitchFamily="34" charset="0"/>
                <a:cs typeface="Arial" panose="020B0604020202020204" pitchFamily="34" charset="0"/>
              </a:rPr>
              <a:t>Eph</a:t>
            </a:r>
            <a:r>
              <a:rPr lang="en-US" dirty="0" smtClean="0">
                <a:latin typeface="Arial" panose="020B0604020202020204" pitchFamily="34" charset="0"/>
                <a:cs typeface="Arial" panose="020B0604020202020204" pitchFamily="34" charset="0"/>
              </a:rPr>
              <a:t> 6:18---  At all times in the Spirit, with all kinds of prayers, &amp; requests for all the saints </a:t>
            </a:r>
            <a:endParaRPr lang="en-US" dirty="0"/>
          </a:p>
        </p:txBody>
      </p:sp>
    </p:spTree>
    <p:extLst>
      <p:ext uri="{BB962C8B-B14F-4D97-AF65-F5344CB8AC3E}">
        <p14:creationId xmlns:p14="http://schemas.microsoft.com/office/powerpoint/2010/main" val="181031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fontScale="92500" lnSpcReduction="10000"/>
          </a:bodyPr>
          <a:lstStyle/>
          <a:p>
            <a:r>
              <a:rPr lang="en-US" b="1" dirty="0" smtClean="0">
                <a:latin typeface="Arial" panose="020B0604020202020204" pitchFamily="34" charset="0"/>
                <a:cs typeface="Arial" panose="020B0604020202020204" pitchFamily="34" charset="0"/>
              </a:rPr>
              <a:t>God is worshiped when we give our offering.</a:t>
            </a:r>
          </a:p>
          <a:p>
            <a:pPr marL="0" indent="0">
              <a:buNone/>
            </a:pPr>
            <a:r>
              <a:rPr lang="en-US" dirty="0" smtClean="0">
                <a:latin typeface="Arial" panose="020B0604020202020204" pitchFamily="34" charset="0"/>
                <a:cs typeface="Arial" panose="020B0604020202020204" pitchFamily="34" charset="0"/>
              </a:rPr>
              <a:t>1Co </a:t>
            </a:r>
            <a:r>
              <a:rPr lang="en-US" dirty="0" smtClean="0">
                <a:latin typeface="Arial" panose="020B0604020202020204" pitchFamily="34" charset="0"/>
                <a:cs typeface="Arial" panose="020B0604020202020204" pitchFamily="34" charset="0"/>
              </a:rPr>
              <a:t>16:12-- Early </a:t>
            </a:r>
            <a:r>
              <a:rPr lang="en-US" dirty="0" smtClean="0">
                <a:latin typeface="Arial" panose="020B0604020202020204" pitchFamily="34" charset="0"/>
                <a:cs typeface="Arial" panose="020B0604020202020204" pitchFamily="34" charset="0"/>
              </a:rPr>
              <a:t>Christian brought their tithes and offering.</a:t>
            </a:r>
          </a:p>
          <a:p>
            <a:pPr marL="0" indent="0">
              <a:buNone/>
            </a:pPr>
            <a:r>
              <a:rPr lang="en-US" dirty="0" smtClean="0">
                <a:latin typeface="Arial" panose="020B0604020202020204" pitchFamily="34" charset="0"/>
                <a:cs typeface="Arial" panose="020B0604020202020204" pitchFamily="34" charset="0"/>
              </a:rPr>
              <a:t>2Co </a:t>
            </a:r>
            <a:r>
              <a:rPr lang="en-US" dirty="0" smtClean="0">
                <a:latin typeface="Arial" panose="020B0604020202020204" pitchFamily="34" charset="0"/>
                <a:cs typeface="Arial" panose="020B0604020202020204" pitchFamily="34" charset="0"/>
              </a:rPr>
              <a:t>9:6-7---   </a:t>
            </a:r>
            <a:r>
              <a:rPr lang="en-US" dirty="0" smtClean="0">
                <a:latin typeface="Arial" panose="020B0604020202020204" pitchFamily="34" charset="0"/>
                <a:cs typeface="Arial" panose="020B0604020202020204" pitchFamily="34" charset="0"/>
              </a:rPr>
              <a:t>God doesn’t just want us to give, but  He wants us to give rightly.</a:t>
            </a:r>
          </a:p>
          <a:p>
            <a:pPr marL="0" indent="0">
              <a:buNone/>
            </a:pPr>
            <a:endParaRPr lang="en-US"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God is worshiped through song and  music.</a:t>
            </a:r>
          </a:p>
          <a:p>
            <a:pPr marL="0" indent="0">
              <a:buNone/>
            </a:pPr>
            <a:r>
              <a:rPr lang="en-US" dirty="0" smtClean="0">
                <a:latin typeface="Arial" panose="020B0604020202020204" pitchFamily="34" charset="0"/>
                <a:cs typeface="Arial" panose="020B0604020202020204" pitchFamily="34" charset="0"/>
              </a:rPr>
              <a:t>Col </a:t>
            </a:r>
            <a:r>
              <a:rPr lang="en-US" dirty="0" smtClean="0">
                <a:latin typeface="Arial" panose="020B0604020202020204" pitchFamily="34" charset="0"/>
                <a:cs typeface="Arial" panose="020B0604020202020204" pitchFamily="34" charset="0"/>
              </a:rPr>
              <a:t>3:16---  </a:t>
            </a:r>
            <a:r>
              <a:rPr lang="en-US" dirty="0" smtClean="0">
                <a:latin typeface="Arial" panose="020B0604020202020204" pitchFamily="34" charset="0"/>
                <a:cs typeface="Arial" panose="020B0604020202020204" pitchFamily="34" charset="0"/>
              </a:rPr>
              <a:t>Singing psalms, hymns and spiritual songs</a:t>
            </a:r>
          </a:p>
          <a:p>
            <a:r>
              <a:rPr lang="en-US" b="1" dirty="0" smtClean="0">
                <a:latin typeface="Arial" panose="020B0604020202020204" pitchFamily="34" charset="0"/>
                <a:cs typeface="Arial" panose="020B0604020202020204" pitchFamily="34" charset="0"/>
              </a:rPr>
              <a:t>God is worshiped thru communion and baptism.</a:t>
            </a:r>
          </a:p>
          <a:p>
            <a:pPr marL="0" indent="0">
              <a:buNone/>
            </a:pPr>
            <a:r>
              <a:rPr lang="en-US" dirty="0" smtClean="0">
                <a:latin typeface="Arial" panose="020B0604020202020204" pitchFamily="34" charset="0"/>
                <a:cs typeface="Arial" panose="020B0604020202020204" pitchFamily="34" charset="0"/>
              </a:rPr>
              <a:t>1Co </a:t>
            </a:r>
            <a:r>
              <a:rPr lang="en-US" dirty="0" smtClean="0">
                <a:latin typeface="Arial" panose="020B0604020202020204" pitchFamily="34" charset="0"/>
                <a:cs typeface="Arial" panose="020B0604020202020204" pitchFamily="34" charset="0"/>
              </a:rPr>
              <a:t>11:20-26---  </a:t>
            </a:r>
            <a:r>
              <a:rPr lang="en-US" dirty="0" smtClean="0">
                <a:latin typeface="Arial" panose="020B0604020202020204" pitchFamily="34" charset="0"/>
                <a:cs typeface="Arial" panose="020B0604020202020204" pitchFamily="34" charset="0"/>
              </a:rPr>
              <a:t>Early church celebrated communion every Sunday.  Baptism was normally  performed  immediately after conversion. </a:t>
            </a:r>
          </a:p>
          <a:p>
            <a:pPr marL="0" indent="0">
              <a:buNone/>
            </a:pPr>
            <a:endParaRPr lang="en-US" dirty="0"/>
          </a:p>
        </p:txBody>
      </p:sp>
    </p:spTree>
    <p:extLst>
      <p:ext uri="{BB962C8B-B14F-4D97-AF65-F5344CB8AC3E}">
        <p14:creationId xmlns:p14="http://schemas.microsoft.com/office/powerpoint/2010/main" val="202676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9144000" cy="1143000"/>
          </a:xfrm>
        </p:spPr>
        <p:txBody>
          <a:bodyPr>
            <a:normAutofit fontScale="90000"/>
          </a:bodyPr>
          <a:lstStyle/>
          <a:p>
            <a:pPr algn="l"/>
            <a:r>
              <a:rPr lang="en-US" b="1" dirty="0">
                <a:latin typeface="Arial" panose="020B0604020202020204" pitchFamily="34" charset="0"/>
                <a:cs typeface="Arial" panose="020B0604020202020204" pitchFamily="34" charset="0"/>
              </a:rPr>
              <a:t>Three kinds of worship</a:t>
            </a:r>
            <a:r>
              <a:rPr lang="en-US" dirty="0"/>
              <a:t/>
            </a:r>
            <a:br>
              <a:rPr lang="en-US" dirty="0"/>
            </a:br>
            <a:endParaRPr lang="en-US" dirty="0"/>
          </a:p>
        </p:txBody>
      </p:sp>
      <p:sp>
        <p:nvSpPr>
          <p:cNvPr id="5" name="Content Placeholder 4"/>
          <p:cNvSpPr>
            <a:spLocks noGrp="1"/>
          </p:cNvSpPr>
          <p:nvPr>
            <p:ph idx="1"/>
          </p:nvPr>
        </p:nvSpPr>
        <p:spPr>
          <a:xfrm>
            <a:off x="457200" y="990600"/>
            <a:ext cx="8686800" cy="5867400"/>
          </a:xfrm>
        </p:spPr>
        <p:txBody>
          <a:bodyPr>
            <a:normAutofit/>
          </a:bodyPr>
          <a:lstStyle/>
          <a:p>
            <a:pPr marL="0" indent="0">
              <a:buNone/>
            </a:pPr>
            <a:r>
              <a:rPr lang="en-US" sz="3600" b="1" dirty="0" smtClean="0">
                <a:latin typeface="Arial" panose="020B0604020202020204" pitchFamily="34" charset="0"/>
                <a:cs typeface="Arial" panose="020B0604020202020204" pitchFamily="34" charset="0"/>
              </a:rPr>
              <a:t>1)  </a:t>
            </a:r>
            <a:r>
              <a:rPr lang="en-US" sz="3600" b="1" u="sng" dirty="0" smtClean="0">
                <a:latin typeface="Arial" panose="020B0604020202020204" pitchFamily="34" charset="0"/>
                <a:cs typeface="Arial" panose="020B0604020202020204" pitchFamily="34" charset="0"/>
              </a:rPr>
              <a:t>Secret </a:t>
            </a:r>
            <a:r>
              <a:rPr lang="en-US" sz="3600" b="1" u="sng" dirty="0">
                <a:latin typeface="Arial" panose="020B0604020202020204" pitchFamily="34" charset="0"/>
                <a:cs typeface="Arial" panose="020B0604020202020204" pitchFamily="34" charset="0"/>
              </a:rPr>
              <a:t>worship </a:t>
            </a:r>
            <a:r>
              <a:rPr lang="en-US" sz="3600" b="1" dirty="0">
                <a:latin typeface="Arial" panose="020B0604020202020204" pitchFamily="34" charset="0"/>
                <a:cs typeface="Arial" panose="020B0604020202020204" pitchFamily="34" charset="0"/>
              </a:rPr>
              <a:t>is individual, private worship </a:t>
            </a:r>
            <a:r>
              <a:rPr lang="en-US" b="1" dirty="0">
                <a:latin typeface="Arial" panose="020B0604020202020204" pitchFamily="34" charset="0"/>
                <a:cs typeface="Arial" panose="020B0604020202020204" pitchFamily="34" charset="0"/>
              </a:rPr>
              <a:t>that we do in our closets and behind closed </a:t>
            </a:r>
            <a:r>
              <a:rPr lang="en-US" b="1" dirty="0" smtClean="0">
                <a:latin typeface="Arial" panose="020B0604020202020204" pitchFamily="34" charset="0"/>
                <a:cs typeface="Arial" panose="020B0604020202020204" pitchFamily="34" charset="0"/>
              </a:rPr>
              <a:t>doors.</a:t>
            </a:r>
            <a:endParaRPr lang="en-US" dirty="0">
              <a:latin typeface="Arial" panose="020B0604020202020204" pitchFamily="34" charset="0"/>
              <a:cs typeface="Arial" panose="020B0604020202020204" pitchFamily="34" charset="0"/>
            </a:endParaRPr>
          </a:p>
          <a:p>
            <a:pPr marL="800100" lvl="2" indent="0">
              <a:buNone/>
            </a:pPr>
            <a:r>
              <a:rPr lang="en-US" sz="2800" dirty="0" smtClean="0">
                <a:latin typeface="Arial" panose="020B0604020202020204" pitchFamily="34" charset="0"/>
                <a:cs typeface="Arial" panose="020B0604020202020204" pitchFamily="34" charset="0"/>
              </a:rPr>
              <a:t>Dan </a:t>
            </a:r>
            <a:r>
              <a:rPr lang="en-US" sz="2800" dirty="0">
                <a:latin typeface="Arial" panose="020B0604020202020204" pitchFamily="34" charset="0"/>
                <a:cs typeface="Arial" panose="020B0604020202020204" pitchFamily="34" charset="0"/>
              </a:rPr>
              <a:t>6:10– Prayed 3 times on his knees </a:t>
            </a:r>
            <a:endParaRPr lang="en-US" sz="2800" dirty="0" smtClean="0">
              <a:latin typeface="Arial" panose="020B0604020202020204" pitchFamily="34" charset="0"/>
              <a:cs typeface="Arial" panose="020B0604020202020204" pitchFamily="34" charset="0"/>
            </a:endParaRPr>
          </a:p>
          <a:p>
            <a:pPr marL="800100" lvl="2" indent="0">
              <a:buNone/>
            </a:pPr>
            <a:r>
              <a:rPr lang="en-US" sz="2800" dirty="0" smtClean="0">
                <a:latin typeface="Arial" panose="020B0604020202020204" pitchFamily="34" charset="0"/>
                <a:cs typeface="Arial" panose="020B0604020202020204" pitchFamily="34" charset="0"/>
              </a:rPr>
              <a:t>Jos </a:t>
            </a:r>
            <a:r>
              <a:rPr lang="en-US" sz="2800" dirty="0">
                <a:latin typeface="Arial" panose="020B0604020202020204" pitchFamily="34" charset="0"/>
                <a:cs typeface="Arial" panose="020B0604020202020204" pitchFamily="34" charset="0"/>
              </a:rPr>
              <a:t>1:8– Keep this Book of the Law on your </a:t>
            </a:r>
            <a:r>
              <a:rPr lang="en-US" sz="2800" dirty="0" smtClean="0">
                <a:latin typeface="Arial" panose="020B0604020202020204" pitchFamily="34" charset="0"/>
                <a:cs typeface="Arial" panose="020B0604020202020204" pitchFamily="34" charset="0"/>
              </a:rPr>
              <a:t>lips</a:t>
            </a:r>
          </a:p>
          <a:p>
            <a:pPr marL="800100" lvl="2" indent="0">
              <a:buNone/>
            </a:pPr>
            <a:r>
              <a:rPr lang="en-US" sz="2800" dirty="0" smtClean="0">
                <a:latin typeface="Arial" panose="020B0604020202020204" pitchFamily="34" charset="0"/>
                <a:cs typeface="Arial" panose="020B0604020202020204" pitchFamily="34" charset="0"/>
              </a:rPr>
              <a:t>Act </a:t>
            </a:r>
            <a:r>
              <a:rPr lang="en-US" sz="2800" dirty="0">
                <a:latin typeface="Arial" panose="020B0604020202020204" pitchFamily="34" charset="0"/>
                <a:cs typeface="Arial" panose="020B0604020202020204" pitchFamily="34" charset="0"/>
              </a:rPr>
              <a:t>10:2-- Cornelius prayed to God </a:t>
            </a:r>
            <a:r>
              <a:rPr lang="en-US" sz="2800" dirty="0" smtClean="0">
                <a:latin typeface="Arial" panose="020B0604020202020204" pitchFamily="34" charset="0"/>
                <a:cs typeface="Arial" panose="020B0604020202020204" pitchFamily="34" charset="0"/>
              </a:rPr>
              <a:t>regularly</a:t>
            </a:r>
          </a:p>
          <a:p>
            <a:pPr marL="800100" lvl="2" indent="0">
              <a:buNone/>
            </a:pPr>
            <a:r>
              <a:rPr lang="en-US" sz="2800" dirty="0" smtClean="0">
                <a:latin typeface="Arial" panose="020B0604020202020204" pitchFamily="34" charset="0"/>
                <a:cs typeface="Arial" panose="020B0604020202020204" pitchFamily="34" charset="0"/>
              </a:rPr>
              <a:t>Mt </a:t>
            </a:r>
            <a:r>
              <a:rPr lang="en-US" sz="2800" dirty="0">
                <a:latin typeface="Arial" panose="020B0604020202020204" pitchFamily="34" charset="0"/>
                <a:cs typeface="Arial" panose="020B0604020202020204" pitchFamily="34" charset="0"/>
              </a:rPr>
              <a:t>6:6-- Go into &amp; close the door &amp; </a:t>
            </a:r>
            <a:r>
              <a:rPr lang="en-US" sz="2800" dirty="0" smtClean="0">
                <a:latin typeface="Arial" panose="020B0604020202020204" pitchFamily="34" charset="0"/>
                <a:cs typeface="Arial" panose="020B0604020202020204" pitchFamily="34" charset="0"/>
              </a:rPr>
              <a:t>pray</a:t>
            </a:r>
          </a:p>
          <a:p>
            <a:pPr marL="800100" lvl="2" indent="0">
              <a:buNone/>
            </a:pP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importance of the secret worship has been highlighted with an emphasis upon “daily quiet times”</a:t>
            </a:r>
            <a:endParaRPr lang="en-US" dirty="0"/>
          </a:p>
        </p:txBody>
      </p:sp>
    </p:spTree>
    <p:extLst>
      <p:ext uri="{BB962C8B-B14F-4D97-AF65-F5344CB8AC3E}">
        <p14:creationId xmlns:p14="http://schemas.microsoft.com/office/powerpoint/2010/main" val="162603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3896</TotalTime>
  <Words>3306</Words>
  <Application>Microsoft Office PowerPoint</Application>
  <PresentationFormat>On-screen Show (4:3)</PresentationFormat>
  <Paragraphs>237</Paragraphs>
  <Slides>43</Slides>
  <Notes>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                   in the Christian home                        Children Bible Fellowship                                     Isaac Y Choi </vt:lpstr>
      <vt:lpstr>OVERVIEW</vt:lpstr>
      <vt:lpstr>PowerPoint Presentation</vt:lpstr>
      <vt:lpstr>1. WORSHIP</vt:lpstr>
      <vt:lpstr>What, then, is the act of worship?        </vt:lpstr>
      <vt:lpstr>PowerPoint Presentation</vt:lpstr>
      <vt:lpstr>What are the elements of worship?</vt:lpstr>
      <vt:lpstr>PowerPoint Presentation</vt:lpstr>
      <vt:lpstr>Three kinds of worship </vt:lpstr>
      <vt:lpstr>PowerPoint Presentation</vt:lpstr>
      <vt:lpstr>PowerPoint Presentation</vt:lpstr>
      <vt:lpstr>2. Family worship in the Bible</vt:lpstr>
      <vt:lpstr>3. Family worship in church history</vt:lpstr>
      <vt:lpstr>PowerPoint Presentation</vt:lpstr>
      <vt:lpstr>PowerPoint Presentation</vt:lpstr>
      <vt:lpstr>4. What are motivations in family worship?</vt:lpstr>
      <vt:lpstr>PowerPoint Presentation</vt:lpstr>
      <vt:lpstr>PowerPoint Presentation</vt:lpstr>
      <vt:lpstr>PowerPoint Presentation</vt:lpstr>
      <vt:lpstr>PowerPoint Presentation</vt:lpstr>
      <vt:lpstr>PowerPoint Presentation</vt:lpstr>
      <vt:lpstr>PowerPoint Presentation</vt:lpstr>
      <vt:lpstr>5. The elements of family worship </vt:lpstr>
      <vt:lpstr>PowerPoint Presentation</vt:lpstr>
      <vt:lpstr>PowerPoint Presentation</vt:lpstr>
      <vt:lpstr>2. Daily prayer to the throne of God</vt:lpstr>
      <vt:lpstr>3. Daily singing the praise of God</vt:lpstr>
      <vt:lpstr>PowerPoint Presentation</vt:lpstr>
      <vt:lpstr>4.  Additional elements</vt:lpstr>
      <vt:lpstr>PowerPoint Presentation</vt:lpstr>
      <vt:lpstr>PowerPoint Presentation</vt:lpstr>
      <vt:lpstr>PowerPoint Presentation</vt:lpstr>
      <vt:lpstr>PowerPoint Presentation</vt:lpstr>
      <vt:lpstr>      </vt:lpstr>
      <vt:lpstr> 6. Practicality in family worship</vt:lpstr>
      <vt:lpstr>PowerPoint Presentation</vt:lpstr>
      <vt:lpstr>PowerPoint Presentation</vt:lpstr>
      <vt:lpstr>PowerPoint Presentation</vt:lpstr>
      <vt:lpstr>Eph 3:17-19  “So that Christ may dwell in your hearts thru faith. And I pray that you, being rooted and established in love, may have power, together with all the Lord’s holy people, to grasp how wide and long and high and deep is the love of Christ, and to know this love that surpasses knowledge—that you may be filled to the measure of all the fullness of God.”</vt:lpstr>
      <vt:lpstr>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WORSHIP in the Christian home       Children Bible Fellowship  Isaac Y. Choi</dc:title>
  <dc:creator>Isaac</dc:creator>
  <cp:lastModifiedBy>Isaac</cp:lastModifiedBy>
  <cp:revision>214</cp:revision>
  <dcterms:created xsi:type="dcterms:W3CDTF">2018-12-27T19:49:34Z</dcterms:created>
  <dcterms:modified xsi:type="dcterms:W3CDTF">2019-05-06T19:34:18Z</dcterms:modified>
</cp:coreProperties>
</file>