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90" r:id="rId2"/>
    <p:sldId id="268" r:id="rId3"/>
    <p:sldId id="270" r:id="rId4"/>
    <p:sldId id="323" r:id="rId5"/>
    <p:sldId id="269" r:id="rId6"/>
    <p:sldId id="324" r:id="rId7"/>
    <p:sldId id="271" r:id="rId8"/>
    <p:sldId id="294" r:id="rId9"/>
    <p:sldId id="325" r:id="rId10"/>
    <p:sldId id="301" r:id="rId11"/>
    <p:sldId id="326" r:id="rId12"/>
    <p:sldId id="300" r:id="rId13"/>
    <p:sldId id="327" r:id="rId14"/>
    <p:sldId id="303" r:id="rId15"/>
    <p:sldId id="328" r:id="rId16"/>
    <p:sldId id="320" r:id="rId17"/>
    <p:sldId id="329" r:id="rId18"/>
    <p:sldId id="304" r:id="rId19"/>
    <p:sldId id="305" r:id="rId20"/>
    <p:sldId id="340" r:id="rId21"/>
    <p:sldId id="330" r:id="rId22"/>
    <p:sldId id="306" r:id="rId23"/>
    <p:sldId id="307" r:id="rId24"/>
    <p:sldId id="299" r:id="rId25"/>
    <p:sldId id="291" r:id="rId26"/>
    <p:sldId id="292" r:id="rId27"/>
    <p:sldId id="277" r:id="rId28"/>
    <p:sldId id="278" r:id="rId29"/>
    <p:sldId id="279" r:id="rId30"/>
    <p:sldId id="302" r:id="rId31"/>
    <p:sldId id="280" r:id="rId32"/>
    <p:sldId id="295" r:id="rId33"/>
    <p:sldId id="281" r:id="rId34"/>
    <p:sldId id="337" r:id="rId35"/>
    <p:sldId id="331" r:id="rId36"/>
    <p:sldId id="338" r:id="rId37"/>
    <p:sldId id="308" r:id="rId38"/>
    <p:sldId id="310" r:id="rId39"/>
    <p:sldId id="333" r:id="rId40"/>
    <p:sldId id="339" r:id="rId41"/>
    <p:sldId id="322" r:id="rId42"/>
    <p:sldId id="282" r:id="rId43"/>
    <p:sldId id="321" r:id="rId44"/>
    <p:sldId id="296" r:id="rId45"/>
    <p:sldId id="311" r:id="rId46"/>
    <p:sldId id="312" r:id="rId47"/>
    <p:sldId id="313" r:id="rId48"/>
    <p:sldId id="332" r:id="rId49"/>
    <p:sldId id="314" r:id="rId50"/>
    <p:sldId id="284" r:id="rId51"/>
    <p:sldId id="315" r:id="rId52"/>
    <p:sldId id="286" r:id="rId53"/>
    <p:sldId id="316" r:id="rId54"/>
    <p:sldId id="317" r:id="rId55"/>
    <p:sldId id="334" r:id="rId56"/>
    <p:sldId id="318" r:id="rId57"/>
    <p:sldId id="293" r:id="rId58"/>
    <p:sldId id="335" r:id="rId59"/>
    <p:sldId id="319"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40" d="100"/>
          <a:sy n="40" d="100"/>
        </p:scale>
        <p:origin x="18" y="23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12/24/2016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272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5100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614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34848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6827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086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0520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1560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619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4010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001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4822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820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4160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420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550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2057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12/24/2016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43537938"/>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6683" y="448295"/>
            <a:ext cx="7847702" cy="886432"/>
          </a:xfrm>
        </p:spPr>
        <p:txBody>
          <a:bodyPr>
            <a:noAutofit/>
          </a:bodyPr>
          <a:lstStyle/>
          <a:p>
            <a:r>
              <a:rPr lang="en-US" sz="4000" cap="none" dirty="0">
                <a:latin typeface="Arial"/>
                <a:cs typeface="Arial"/>
              </a:rPr>
              <a:t>2017 New Year’s Message</a:t>
            </a:r>
          </a:p>
        </p:txBody>
      </p:sp>
      <p:sp>
        <p:nvSpPr>
          <p:cNvPr id="3" name="Content Placeholder 2"/>
          <p:cNvSpPr>
            <a:spLocks noGrp="1"/>
          </p:cNvSpPr>
          <p:nvPr>
            <p:ph idx="1"/>
          </p:nvPr>
        </p:nvSpPr>
        <p:spPr>
          <a:xfrm>
            <a:off x="510073" y="1729273"/>
            <a:ext cx="10923037" cy="4391121"/>
          </a:xfrm>
        </p:spPr>
        <p:txBody>
          <a:bodyPr>
            <a:noAutofit/>
          </a:bodyPr>
          <a:lstStyle/>
          <a:p>
            <a:pPr marL="0" indent="0" algn="ctr">
              <a:lnSpc>
                <a:spcPts val="10000"/>
              </a:lnSpc>
              <a:spcBef>
                <a:spcPts val="0"/>
              </a:spcBef>
              <a:buNone/>
            </a:pPr>
            <a:r>
              <a:rPr lang="en-US" sz="9600" b="1" dirty="0">
                <a:solidFill>
                  <a:srgbClr val="FFFF00"/>
                </a:solidFill>
                <a:effectLst>
                  <a:outerShdw blurRad="50800" dist="38100" dir="2700000" algn="tl" rotWithShape="0">
                    <a:prstClr val="black">
                      <a:alpha val="40000"/>
                    </a:prstClr>
                  </a:outerShdw>
                </a:effectLst>
                <a:cs typeface="Arial" panose="020B0604020202020204" pitchFamily="34" charset="0"/>
              </a:rPr>
              <a:t>LOOK FORWARD TO THE DAY OF GOD</a:t>
            </a:r>
          </a:p>
          <a:p>
            <a:pPr marL="0" indent="0" algn="ctr">
              <a:lnSpc>
                <a:spcPct val="70000"/>
              </a:lnSpc>
              <a:buNone/>
            </a:pPr>
            <a:endParaRPr lang="en-US" sz="4000" dirty="0">
              <a:effectLst>
                <a:outerShdw blurRad="50800" dist="38100" dir="2700000" algn="tl" rotWithShape="0">
                  <a:prstClr val="black">
                    <a:alpha val="40000"/>
                  </a:prstClr>
                </a:outerShdw>
              </a:effectLst>
              <a:cs typeface="Arial" panose="020B0604020202020204" pitchFamily="34" charset="0"/>
            </a:endParaRPr>
          </a:p>
          <a:p>
            <a:pPr marL="0" indent="0" algn="ctr">
              <a:lnSpc>
                <a:spcPct val="70000"/>
              </a:lnSpc>
              <a:buNone/>
            </a:pPr>
            <a:r>
              <a:rPr lang="en-US" sz="5000" b="1" i="1" dirty="0">
                <a:effectLst>
                  <a:outerShdw blurRad="50800" dist="38100" dir="2700000" algn="tl" rotWithShape="0">
                    <a:prstClr val="black">
                      <a:alpha val="40000"/>
                    </a:prstClr>
                  </a:outerShdw>
                </a:effectLst>
                <a:latin typeface="Arial"/>
                <a:cs typeface="Arial"/>
              </a:rPr>
              <a:t> 2 Peter 3:1-18 </a:t>
            </a:r>
          </a:p>
        </p:txBody>
      </p:sp>
    </p:spTree>
    <p:extLst>
      <p:ext uri="{BB962C8B-B14F-4D97-AF65-F5344CB8AC3E}">
        <p14:creationId xmlns:p14="http://schemas.microsoft.com/office/powerpoint/2010/main" val="392049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214" y="261879"/>
            <a:ext cx="11397803" cy="6383619"/>
          </a:xfrm>
        </p:spPr>
        <p:txBody>
          <a:bodyPr>
            <a:noAutofit/>
          </a:bodyPr>
          <a:lstStyle/>
          <a:p>
            <a:pPr marL="0" indent="0">
              <a:lnSpc>
                <a:spcPct val="100000"/>
              </a:lnSpc>
              <a:spcBef>
                <a:spcPts val="0"/>
              </a:spcBef>
              <a:buNone/>
            </a:pPr>
            <a:r>
              <a:rPr lang="en-US" sz="6500" b="1" dirty="0">
                <a:latin typeface="Arial"/>
                <a:ea typeface="Malgun Gothic"/>
                <a:cs typeface="Arial"/>
              </a:rPr>
              <a:t>“I want you to recall the </a:t>
            </a:r>
            <a:r>
              <a:rPr lang="en-US" sz="6500" b="1" dirty="0">
                <a:solidFill>
                  <a:schemeClr val="accent5">
                    <a:lumMod val="40000"/>
                    <a:lumOff val="60000"/>
                  </a:schemeClr>
                </a:solidFill>
                <a:latin typeface="Arial"/>
                <a:ea typeface="Malgun Gothic"/>
                <a:cs typeface="Arial"/>
              </a:rPr>
              <a:t>words</a:t>
            </a:r>
            <a:r>
              <a:rPr lang="en-US" sz="6500" b="1" dirty="0">
                <a:latin typeface="Arial"/>
                <a:ea typeface="Malgun Gothic"/>
                <a:cs typeface="Arial"/>
              </a:rPr>
              <a:t> spoken in the past by the holy prophets and the </a:t>
            </a:r>
            <a:r>
              <a:rPr lang="en-US" sz="6500" b="1" dirty="0">
                <a:solidFill>
                  <a:schemeClr val="accent5">
                    <a:lumMod val="40000"/>
                    <a:lumOff val="60000"/>
                  </a:schemeClr>
                </a:solidFill>
                <a:latin typeface="Arial"/>
                <a:ea typeface="Malgun Gothic"/>
                <a:cs typeface="Arial"/>
              </a:rPr>
              <a:t>command</a:t>
            </a:r>
            <a:r>
              <a:rPr lang="en-US" sz="6500" b="1" dirty="0">
                <a:latin typeface="Arial"/>
                <a:ea typeface="Malgun Gothic"/>
                <a:cs typeface="Arial"/>
              </a:rPr>
              <a:t> given by our Lord and Savior through your apostles.” </a:t>
            </a:r>
            <a:r>
              <a:rPr lang="en-US" sz="6000" i="1" dirty="0">
                <a:solidFill>
                  <a:srgbClr val="FFFF00"/>
                </a:solidFill>
                <a:latin typeface="Arial"/>
                <a:ea typeface="Malgun Gothic"/>
                <a:cs typeface="Arial"/>
              </a:rPr>
              <a:t>(2)</a:t>
            </a:r>
          </a:p>
          <a:p>
            <a:pPr marL="0" indent="0" algn="ctr">
              <a:lnSpc>
                <a:spcPct val="100000"/>
              </a:lnSpc>
              <a:spcBef>
                <a:spcPts val="0"/>
              </a:spcBef>
              <a:buNone/>
            </a:pPr>
            <a:r>
              <a:rPr lang="en-US" sz="6500" dirty="0">
                <a:latin typeface="Arial"/>
                <a:ea typeface="Malgun Gothic"/>
                <a:cs typeface="Arial"/>
              </a:rPr>
              <a:t>                                       </a:t>
            </a:r>
          </a:p>
          <a:p>
            <a:pPr marL="0" indent="0" algn="ctr">
              <a:lnSpc>
                <a:spcPct val="100000"/>
              </a:lnSpc>
              <a:spcBef>
                <a:spcPts val="0"/>
              </a:spcBef>
              <a:buNone/>
            </a:pPr>
            <a:endParaRPr lang="en-US" sz="6500" dirty="0">
              <a:latin typeface="Arial"/>
              <a:cs typeface="Arial"/>
            </a:endParaRPr>
          </a:p>
        </p:txBody>
      </p:sp>
    </p:spTree>
    <p:extLst>
      <p:ext uri="{BB962C8B-B14F-4D97-AF65-F5344CB8AC3E}">
        <p14:creationId xmlns:p14="http://schemas.microsoft.com/office/powerpoint/2010/main" val="398488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0458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214" y="366632"/>
            <a:ext cx="11487955" cy="6240230"/>
          </a:xfrm>
        </p:spPr>
        <p:txBody>
          <a:bodyPr>
            <a:noAutofit/>
          </a:bodyPr>
          <a:lstStyle/>
          <a:p>
            <a:pPr marL="0" indent="0">
              <a:buNone/>
            </a:pPr>
            <a:r>
              <a:rPr lang="en-US" sz="6500" b="1" dirty="0">
                <a:latin typeface="Arial"/>
                <a:cs typeface="Arial"/>
              </a:rPr>
              <a:t>“Above all, you must understand that in the last days scoffers will come, scoffing and following their own evil desires” </a:t>
            </a:r>
            <a:r>
              <a:rPr lang="en-US" sz="6000" i="1" dirty="0">
                <a:solidFill>
                  <a:srgbClr val="FFFF00"/>
                </a:solidFill>
                <a:latin typeface="Arial"/>
                <a:cs typeface="Arial"/>
              </a:rPr>
              <a:t>(3) </a:t>
            </a:r>
          </a:p>
          <a:p>
            <a:pPr marL="0" indent="0" algn="ctr">
              <a:buNone/>
            </a:pPr>
            <a:endParaRPr lang="en-US" sz="6500" dirty="0">
              <a:latin typeface="Arial"/>
              <a:cs typeface="Arial"/>
            </a:endParaRPr>
          </a:p>
          <a:p>
            <a:pPr marL="0" indent="0" algn="ctr">
              <a:buNone/>
            </a:pPr>
            <a:r>
              <a:rPr lang="en-US" sz="6500" dirty="0">
                <a:latin typeface="Arial"/>
                <a:cs typeface="Arial"/>
              </a:rPr>
              <a:t>                                                  </a:t>
            </a:r>
          </a:p>
          <a:p>
            <a:pPr marL="0" indent="0" algn="ctr">
              <a:buNone/>
            </a:pPr>
            <a:r>
              <a:rPr lang="en-US" sz="6500" dirty="0">
                <a:latin typeface="Arial"/>
                <a:cs typeface="Arial"/>
              </a:rPr>
              <a:t>                                               </a:t>
            </a:r>
          </a:p>
          <a:p>
            <a:pPr marL="0" indent="0" algn="ctr">
              <a:buNone/>
            </a:pPr>
            <a:endParaRPr lang="en-US" sz="6500" dirty="0">
              <a:latin typeface="Arial"/>
              <a:cs typeface="Arial"/>
            </a:endParaRPr>
          </a:p>
          <a:p>
            <a:pPr marL="0" indent="0" algn="ctr">
              <a:buNone/>
            </a:pPr>
            <a:endParaRPr lang="en-US" sz="6500" dirty="0">
              <a:latin typeface="Arial"/>
              <a:cs typeface="Arial"/>
            </a:endParaRPr>
          </a:p>
        </p:txBody>
      </p:sp>
    </p:spTree>
    <p:extLst>
      <p:ext uri="{BB962C8B-B14F-4D97-AF65-F5344CB8AC3E}">
        <p14:creationId xmlns:p14="http://schemas.microsoft.com/office/powerpoint/2010/main" val="1719503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7898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396" y="390133"/>
            <a:ext cx="11397803" cy="6229607"/>
          </a:xfrm>
        </p:spPr>
        <p:txBody>
          <a:bodyPr>
            <a:noAutofit/>
          </a:bodyPr>
          <a:lstStyle/>
          <a:p>
            <a:pPr marL="0" indent="0">
              <a:lnSpc>
                <a:spcPct val="100000"/>
              </a:lnSpc>
              <a:spcBef>
                <a:spcPts val="0"/>
              </a:spcBef>
              <a:buNone/>
            </a:pPr>
            <a:r>
              <a:rPr lang="en-US" sz="6500" b="1" dirty="0">
                <a:latin typeface="Arial"/>
                <a:cs typeface="Arial"/>
              </a:rPr>
              <a:t>“But they deliberately forget that long ago by God’s word the heavens came into being and the earth was formed out of water and by water.” </a:t>
            </a:r>
            <a:r>
              <a:rPr lang="en-US" sz="6000" i="1" dirty="0">
                <a:solidFill>
                  <a:srgbClr val="FFFF00"/>
                </a:solidFill>
                <a:latin typeface="Arial"/>
                <a:cs typeface="Arial"/>
              </a:rPr>
              <a:t>(5)</a:t>
            </a:r>
          </a:p>
        </p:txBody>
      </p:sp>
    </p:spTree>
    <p:extLst>
      <p:ext uri="{BB962C8B-B14F-4D97-AF65-F5344CB8AC3E}">
        <p14:creationId xmlns:p14="http://schemas.microsoft.com/office/powerpoint/2010/main" val="2786198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86329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951" y="900801"/>
            <a:ext cx="9905999" cy="5422726"/>
          </a:xfrm>
        </p:spPr>
        <p:txBody>
          <a:bodyPr>
            <a:noAutofit/>
          </a:bodyPr>
          <a:lstStyle/>
          <a:p>
            <a:pPr marL="0" indent="0" algn="ctr">
              <a:lnSpc>
                <a:spcPct val="100000"/>
              </a:lnSpc>
              <a:spcBef>
                <a:spcPts val="0"/>
              </a:spcBef>
              <a:buNone/>
            </a:pPr>
            <a:r>
              <a:rPr lang="en-US" sz="6500" dirty="0">
                <a:latin typeface="Arial"/>
                <a:cs typeface="Arial"/>
              </a:rPr>
              <a:t>“Now the earth was formless and empty….and the Spirit of God was hovering over the </a:t>
            </a:r>
            <a:r>
              <a:rPr lang="en-US" sz="6500" dirty="0">
                <a:solidFill>
                  <a:schemeClr val="accent2">
                    <a:lumMod val="40000"/>
                    <a:lumOff val="60000"/>
                  </a:schemeClr>
                </a:solidFill>
                <a:latin typeface="Arial"/>
                <a:cs typeface="Arial"/>
              </a:rPr>
              <a:t>waters</a:t>
            </a:r>
            <a:r>
              <a:rPr lang="en-US" sz="6500" dirty="0">
                <a:latin typeface="Arial"/>
                <a:cs typeface="Arial"/>
              </a:rPr>
              <a:t>.”  </a:t>
            </a:r>
          </a:p>
          <a:p>
            <a:pPr marL="0" indent="0" algn="ctr">
              <a:lnSpc>
                <a:spcPct val="100000"/>
              </a:lnSpc>
              <a:buNone/>
            </a:pPr>
            <a:r>
              <a:rPr lang="en-US" sz="6000" i="1" dirty="0">
                <a:solidFill>
                  <a:srgbClr val="FFFF00"/>
                </a:solidFill>
                <a:latin typeface="Arial"/>
                <a:cs typeface="Arial"/>
              </a:rPr>
              <a:t>(Gen 1:2)</a:t>
            </a:r>
          </a:p>
        </p:txBody>
      </p:sp>
    </p:spTree>
    <p:extLst>
      <p:ext uri="{BB962C8B-B14F-4D97-AF65-F5344CB8AC3E}">
        <p14:creationId xmlns:p14="http://schemas.microsoft.com/office/powerpoint/2010/main" val="4049847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7925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489" y="953176"/>
            <a:ext cx="10882649" cy="5563533"/>
          </a:xfrm>
        </p:spPr>
        <p:txBody>
          <a:bodyPr>
            <a:noAutofit/>
          </a:bodyPr>
          <a:lstStyle/>
          <a:p>
            <a:pPr marL="0" indent="0">
              <a:buNone/>
            </a:pPr>
            <a:r>
              <a:rPr lang="en-US" sz="6900" b="1" dirty="0">
                <a:latin typeface="Arial"/>
                <a:cs typeface="Arial"/>
              </a:rPr>
              <a:t>“By these </a:t>
            </a:r>
            <a:r>
              <a:rPr lang="en-US" sz="6900" b="1" dirty="0">
                <a:solidFill>
                  <a:schemeClr val="accent2">
                    <a:lumMod val="40000"/>
                    <a:lumOff val="60000"/>
                  </a:schemeClr>
                </a:solidFill>
                <a:latin typeface="Arial"/>
                <a:cs typeface="Arial"/>
              </a:rPr>
              <a:t>waters</a:t>
            </a:r>
            <a:r>
              <a:rPr lang="en-US" sz="6900" b="1" dirty="0">
                <a:latin typeface="Arial"/>
                <a:cs typeface="Arial"/>
              </a:rPr>
              <a:t> also the world of that time was deluged and destroyed.</a:t>
            </a:r>
            <a:r>
              <a:rPr lang="en-US" sz="6900" dirty="0">
                <a:latin typeface="Arial"/>
                <a:cs typeface="Arial"/>
              </a:rPr>
              <a:t>” </a:t>
            </a:r>
          </a:p>
          <a:p>
            <a:pPr marL="0" indent="0">
              <a:buNone/>
            </a:pPr>
            <a:r>
              <a:rPr lang="en-US" sz="6900" dirty="0">
                <a:latin typeface="Arial"/>
                <a:cs typeface="Arial"/>
              </a:rPr>
              <a:t>                     </a:t>
            </a:r>
            <a:r>
              <a:rPr lang="en-US" sz="6900" i="1" dirty="0">
                <a:solidFill>
                  <a:srgbClr val="FFFF00"/>
                </a:solidFill>
                <a:latin typeface="Arial"/>
                <a:cs typeface="Arial"/>
              </a:rPr>
              <a:t>(6)</a:t>
            </a:r>
          </a:p>
        </p:txBody>
      </p:sp>
    </p:spTree>
    <p:extLst>
      <p:ext uri="{BB962C8B-B14F-4D97-AF65-F5344CB8AC3E}">
        <p14:creationId xmlns:p14="http://schemas.microsoft.com/office/powerpoint/2010/main" val="2598521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422" y="652014"/>
            <a:ext cx="10958072" cy="5903332"/>
          </a:xfrm>
        </p:spPr>
        <p:txBody>
          <a:bodyPr>
            <a:noAutofit/>
          </a:bodyPr>
          <a:lstStyle/>
          <a:p>
            <a:pPr marL="0" indent="0" algn="ctr">
              <a:lnSpc>
                <a:spcPct val="90000"/>
              </a:lnSpc>
              <a:spcBef>
                <a:spcPts val="0"/>
              </a:spcBef>
              <a:buNone/>
            </a:pPr>
            <a:r>
              <a:rPr lang="en-US" sz="6700" b="1" dirty="0">
                <a:latin typeface="Arial"/>
                <a:cs typeface="Arial"/>
              </a:rPr>
              <a:t>“</a:t>
            </a:r>
            <a:r>
              <a:rPr lang="en-US" sz="6700" b="1" baseline="30000" dirty="0">
                <a:latin typeface="Arial"/>
                <a:cs typeface="Arial"/>
              </a:rPr>
              <a:t> </a:t>
            </a:r>
            <a:r>
              <a:rPr lang="en-US" sz="6700" b="1" dirty="0">
                <a:latin typeface="Arial"/>
                <a:cs typeface="Arial"/>
              </a:rPr>
              <a:t>By the same word the present heavens and earth are reserved for fire, being kept for the day of judgment and destruction of the ungodly.” </a:t>
            </a:r>
            <a:r>
              <a:rPr lang="en-US" sz="6000" i="1" dirty="0">
                <a:solidFill>
                  <a:srgbClr val="FFFF00"/>
                </a:solidFill>
                <a:latin typeface="Arial"/>
                <a:cs typeface="Arial"/>
              </a:rPr>
              <a:t>(7)</a:t>
            </a:r>
          </a:p>
        </p:txBody>
      </p:sp>
    </p:spTree>
    <p:extLst>
      <p:ext uri="{BB962C8B-B14F-4D97-AF65-F5344CB8AC3E}">
        <p14:creationId xmlns:p14="http://schemas.microsoft.com/office/powerpoint/2010/main" val="206390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0" y="117845"/>
            <a:ext cx="11281893" cy="6424623"/>
          </a:xfrm>
        </p:spPr>
        <p:txBody>
          <a:bodyPr>
            <a:noAutofit/>
          </a:bodyPr>
          <a:lstStyle/>
          <a:p>
            <a:pPr marL="0" indent="0">
              <a:lnSpc>
                <a:spcPct val="100000"/>
              </a:lnSpc>
              <a:spcBef>
                <a:spcPts val="0"/>
              </a:spcBef>
              <a:buNone/>
            </a:pPr>
            <a:r>
              <a:rPr lang="en-US" sz="7200" b="1" dirty="0">
                <a:latin typeface="Arial"/>
                <a:cs typeface="Arial"/>
              </a:rPr>
              <a:t>“You ought to live holy and godly lives as you look forward to the day of God and speed its coming.” </a:t>
            </a:r>
            <a:r>
              <a:rPr lang="en-US" altLang="ko-KR" sz="6000" i="1" dirty="0">
                <a:solidFill>
                  <a:srgbClr val="FFFF00"/>
                </a:solidFill>
                <a:latin typeface="Arial"/>
                <a:cs typeface="Arial"/>
              </a:rPr>
              <a:t>(3:11b-12a) </a:t>
            </a:r>
          </a:p>
          <a:p>
            <a:pPr marL="0" indent="0">
              <a:lnSpc>
                <a:spcPct val="100000"/>
              </a:lnSpc>
              <a:spcBef>
                <a:spcPts val="0"/>
              </a:spcBef>
              <a:buNone/>
            </a:pPr>
            <a:r>
              <a:rPr lang="en-US" sz="7000" dirty="0">
                <a:latin typeface="Arial"/>
                <a:cs typeface="Arial"/>
              </a:rPr>
              <a:t>      </a:t>
            </a:r>
          </a:p>
          <a:p>
            <a:pPr marL="0" indent="0" algn="ctr">
              <a:lnSpc>
                <a:spcPct val="100000"/>
              </a:lnSpc>
              <a:buNone/>
            </a:pPr>
            <a:r>
              <a:rPr lang="en-US" sz="7000" dirty="0">
                <a:latin typeface="Arial"/>
                <a:cs typeface="Arial"/>
              </a:rPr>
              <a:t>                      </a:t>
            </a:r>
          </a:p>
        </p:txBody>
      </p:sp>
      <p:sp>
        <p:nvSpPr>
          <p:cNvPr id="4" name="Content Placeholder 2"/>
          <p:cNvSpPr txBox="1">
            <a:spLocks/>
          </p:cNvSpPr>
          <p:nvPr/>
        </p:nvSpPr>
        <p:spPr>
          <a:xfrm>
            <a:off x="-696185" y="5629804"/>
            <a:ext cx="9905999" cy="114963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endParaRPr lang="en-US" sz="4800" i="1" dirty="0">
              <a:solidFill>
                <a:srgbClr val="FFFF00"/>
              </a:solidFill>
              <a:latin typeface="Arial"/>
              <a:cs typeface="Arial"/>
            </a:endParaRPr>
          </a:p>
        </p:txBody>
      </p:sp>
    </p:spTree>
    <p:extLst>
      <p:ext uri="{BB962C8B-B14F-4D97-AF65-F5344CB8AC3E}">
        <p14:creationId xmlns:p14="http://schemas.microsoft.com/office/powerpoint/2010/main" val="423979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3459"/>
          </a:xfrm>
        </p:spPr>
        <p:txBody>
          <a:bodyPr>
            <a:normAutofit fontScale="90000"/>
          </a:bodyPr>
          <a:lstStyle/>
          <a:p>
            <a:endParaRPr lang="ko-KR" altLang="en-US" dirty="0"/>
          </a:p>
        </p:txBody>
      </p:sp>
      <p:sp>
        <p:nvSpPr>
          <p:cNvPr id="3" name="Content Placeholder 2"/>
          <p:cNvSpPr>
            <a:spLocks noGrp="1"/>
          </p:cNvSpPr>
          <p:nvPr>
            <p:ph idx="1"/>
          </p:nvPr>
        </p:nvSpPr>
        <p:spPr>
          <a:xfrm>
            <a:off x="1141412" y="1171976"/>
            <a:ext cx="9905999" cy="5203065"/>
          </a:xfrm>
        </p:spPr>
        <p:txBody>
          <a:bodyPr>
            <a:noAutofit/>
          </a:bodyPr>
          <a:lstStyle/>
          <a:p>
            <a:pPr marL="0" indent="0">
              <a:lnSpc>
                <a:spcPts val="6000"/>
              </a:lnSpc>
              <a:spcBef>
                <a:spcPts val="0"/>
              </a:spcBef>
              <a:buNone/>
            </a:pPr>
            <a:r>
              <a:rPr lang="en-US" altLang="ko-KR" sz="6600" dirty="0">
                <a:latin typeface="Arial" panose="020B0604020202020204" pitchFamily="34" charset="0"/>
                <a:cs typeface="Arial" panose="020B0604020202020204" pitchFamily="34" charset="0"/>
              </a:rPr>
              <a:t>The Son is the radiance of God’s glory and the exact representation of his being, </a:t>
            </a:r>
            <a:r>
              <a:rPr lang="en-US" altLang="ko-KR" sz="6600" u="sng" dirty="0">
                <a:latin typeface="Arial" panose="020B0604020202020204" pitchFamily="34" charset="0"/>
                <a:cs typeface="Arial" panose="020B0604020202020204" pitchFamily="34" charset="0"/>
              </a:rPr>
              <a:t>sustaining all things by his powerful word…</a:t>
            </a:r>
            <a:r>
              <a:rPr lang="en-US" altLang="ko-KR" sz="6600" dirty="0">
                <a:latin typeface="Arial" panose="020B0604020202020204" pitchFamily="34" charset="0"/>
                <a:cs typeface="Arial" panose="020B0604020202020204" pitchFamily="34" charset="0"/>
              </a:rPr>
              <a:t>. </a:t>
            </a:r>
            <a:r>
              <a:rPr lang="en-US" altLang="ko-KR" sz="4800" dirty="0">
                <a:solidFill>
                  <a:srgbClr val="FFFF00"/>
                </a:solidFill>
                <a:latin typeface="Arial" panose="020B0604020202020204" pitchFamily="34" charset="0"/>
                <a:cs typeface="Arial" panose="020B0604020202020204" pitchFamily="34" charset="0"/>
              </a:rPr>
              <a:t>(</a:t>
            </a:r>
            <a:r>
              <a:rPr lang="en-US" altLang="ko-KR" sz="4800" dirty="0" err="1">
                <a:solidFill>
                  <a:srgbClr val="FFFF00"/>
                </a:solidFill>
                <a:latin typeface="Arial" panose="020B0604020202020204" pitchFamily="34" charset="0"/>
                <a:cs typeface="Arial" panose="020B0604020202020204" pitchFamily="34" charset="0"/>
              </a:rPr>
              <a:t>Heb</a:t>
            </a:r>
            <a:r>
              <a:rPr lang="ko-KR" altLang="en-US" sz="4800" dirty="0">
                <a:solidFill>
                  <a:srgbClr val="FFFF00"/>
                </a:solidFill>
                <a:latin typeface="Arial" panose="020B0604020202020204" pitchFamily="34" charset="0"/>
                <a:cs typeface="Arial" panose="020B0604020202020204" pitchFamily="34" charset="0"/>
              </a:rPr>
              <a:t> </a:t>
            </a:r>
            <a:r>
              <a:rPr lang="en-US" altLang="ko-KR" sz="4800">
                <a:solidFill>
                  <a:srgbClr val="FFFF00"/>
                </a:solidFill>
                <a:latin typeface="Arial" panose="020B0604020202020204" pitchFamily="34" charset="0"/>
                <a:cs typeface="Arial" panose="020B0604020202020204" pitchFamily="34" charset="0"/>
              </a:rPr>
              <a:t>1:3)</a:t>
            </a:r>
            <a:endParaRPr lang="ko-KR" altLang="en-US" sz="4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3119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73052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1030309"/>
            <a:ext cx="10965534" cy="5074277"/>
          </a:xfrm>
        </p:spPr>
        <p:txBody>
          <a:bodyPr>
            <a:noAutofit/>
          </a:bodyPr>
          <a:lstStyle/>
          <a:p>
            <a:pPr marL="0" indent="0">
              <a:buNone/>
            </a:pPr>
            <a:r>
              <a:rPr lang="en-US" sz="8000" b="1" dirty="0">
                <a:latin typeface="Arial"/>
                <a:cs typeface="Arial"/>
              </a:rPr>
              <a:t>“But </a:t>
            </a:r>
            <a:r>
              <a:rPr lang="en-US" sz="8000" b="1" dirty="0">
                <a:solidFill>
                  <a:srgbClr val="FFFF00"/>
                </a:solidFill>
                <a:latin typeface="Arial"/>
                <a:cs typeface="Arial"/>
              </a:rPr>
              <a:t>the day of the Lord </a:t>
            </a:r>
            <a:r>
              <a:rPr lang="en-US" sz="8000" b="1" dirty="0">
                <a:latin typeface="Arial"/>
                <a:cs typeface="Arial"/>
              </a:rPr>
              <a:t>will come like a thief.”</a:t>
            </a:r>
            <a:r>
              <a:rPr lang="en-US" sz="8000" dirty="0">
                <a:latin typeface="Arial"/>
                <a:cs typeface="Arial"/>
              </a:rPr>
              <a:t> </a:t>
            </a:r>
            <a:r>
              <a:rPr lang="en-US" sz="6000" i="1" dirty="0">
                <a:solidFill>
                  <a:srgbClr val="FFFF00"/>
                </a:solidFill>
                <a:latin typeface="Arial"/>
                <a:cs typeface="Arial"/>
              </a:rPr>
              <a:t>(10a)</a:t>
            </a:r>
          </a:p>
        </p:txBody>
      </p:sp>
    </p:spTree>
    <p:extLst>
      <p:ext uri="{BB962C8B-B14F-4D97-AF65-F5344CB8AC3E}">
        <p14:creationId xmlns:p14="http://schemas.microsoft.com/office/powerpoint/2010/main" val="3829688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39" y="324663"/>
            <a:ext cx="11109760" cy="6153409"/>
          </a:xfrm>
        </p:spPr>
        <p:txBody>
          <a:bodyPr>
            <a:noAutofit/>
          </a:bodyPr>
          <a:lstStyle/>
          <a:p>
            <a:pPr marL="0" indent="0">
              <a:lnSpc>
                <a:spcPct val="100000"/>
              </a:lnSpc>
              <a:spcBef>
                <a:spcPts val="0"/>
              </a:spcBef>
              <a:buNone/>
            </a:pPr>
            <a:r>
              <a:rPr lang="en-US" sz="6500" b="1" dirty="0">
                <a:latin typeface="Arial"/>
                <a:cs typeface="Arial"/>
              </a:rPr>
              <a:t>“The heavens will disappear with a roar; the elements will be destroyed by fire, and the earth and everything done in it will be laid bare.” </a:t>
            </a:r>
            <a:r>
              <a:rPr lang="en-US" sz="6000" i="1" dirty="0">
                <a:solidFill>
                  <a:srgbClr val="FFFF00"/>
                </a:solidFill>
                <a:latin typeface="Arial"/>
                <a:cs typeface="Arial"/>
              </a:rPr>
              <a:t>(10b)</a:t>
            </a:r>
          </a:p>
          <a:p>
            <a:pPr marL="0" indent="0" algn="ctr">
              <a:lnSpc>
                <a:spcPct val="100000"/>
              </a:lnSpc>
              <a:spcBef>
                <a:spcPts val="0"/>
              </a:spcBef>
              <a:buNone/>
            </a:pPr>
            <a:r>
              <a:rPr lang="en-US" sz="6500" dirty="0">
                <a:latin typeface="Arial"/>
                <a:cs typeface="Arial"/>
              </a:rPr>
              <a:t>                                                     </a:t>
            </a:r>
          </a:p>
        </p:txBody>
      </p:sp>
    </p:spTree>
    <p:extLst>
      <p:ext uri="{BB962C8B-B14F-4D97-AF65-F5344CB8AC3E}">
        <p14:creationId xmlns:p14="http://schemas.microsoft.com/office/powerpoint/2010/main" val="387368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74228"/>
            <a:ext cx="12191999" cy="7622778"/>
          </a:xfrm>
          <a:prstGeom prst="rect">
            <a:avLst/>
          </a:prstGeom>
        </p:spPr>
      </p:pic>
    </p:spTree>
    <p:extLst>
      <p:ext uri="{BB962C8B-B14F-4D97-AF65-F5344CB8AC3E}">
        <p14:creationId xmlns:p14="http://schemas.microsoft.com/office/powerpoint/2010/main" val="12831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400" y="-1285477"/>
            <a:ext cx="12339400" cy="9254550"/>
          </a:xfrm>
          <a:prstGeom prst="rect">
            <a:avLst/>
          </a:prstGeom>
        </p:spPr>
      </p:pic>
    </p:spTree>
    <p:extLst>
      <p:ext uri="{BB962C8B-B14F-4D97-AF65-F5344CB8AC3E}">
        <p14:creationId xmlns:p14="http://schemas.microsoft.com/office/powerpoint/2010/main" val="2129950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736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00"/>
            <a:ext cx="12192000" cy="6815328"/>
          </a:xfrm>
          <a:prstGeom prst="rect">
            <a:avLst/>
          </a:prstGeom>
        </p:spPr>
      </p:pic>
    </p:spTree>
    <p:extLst>
      <p:ext uri="{BB962C8B-B14F-4D97-AF65-F5344CB8AC3E}">
        <p14:creationId xmlns:p14="http://schemas.microsoft.com/office/powerpoint/2010/main" val="2956750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12192000" cy="703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485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459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1" y="1437656"/>
            <a:ext cx="9905999" cy="3541714"/>
          </a:xfrm>
        </p:spPr>
        <p:txBody>
          <a:bodyPr>
            <a:noAutofit/>
          </a:bodyPr>
          <a:lstStyle/>
          <a:p>
            <a:pPr marL="0" indent="0" algn="ctr">
              <a:buNone/>
            </a:pPr>
            <a:r>
              <a:rPr lang="en-US" sz="10000" i="1" dirty="0">
                <a:solidFill>
                  <a:srgbClr val="FFFF00"/>
                </a:solidFill>
                <a:latin typeface="Arial"/>
                <a:cs typeface="Arial"/>
              </a:rPr>
              <a:t>Marana </a:t>
            </a:r>
            <a:r>
              <a:rPr lang="en-US" sz="10000" i="1" dirty="0" err="1">
                <a:solidFill>
                  <a:srgbClr val="FFFF00"/>
                </a:solidFill>
                <a:latin typeface="Arial"/>
                <a:cs typeface="Arial"/>
              </a:rPr>
              <a:t>Tha</a:t>
            </a:r>
            <a:r>
              <a:rPr lang="en-US" sz="10000" i="1" dirty="0">
                <a:solidFill>
                  <a:srgbClr val="FFFF00"/>
                </a:solidFill>
                <a:latin typeface="Arial"/>
                <a:cs typeface="Arial"/>
              </a:rPr>
              <a:t>!</a:t>
            </a:r>
          </a:p>
          <a:p>
            <a:pPr marL="0" indent="0" algn="ctr">
              <a:buNone/>
            </a:pPr>
            <a:r>
              <a:rPr lang="en-US" sz="10000" dirty="0">
                <a:latin typeface="Arial"/>
                <a:cs typeface="Arial"/>
              </a:rPr>
              <a:t>Come, Lord!</a:t>
            </a:r>
          </a:p>
        </p:txBody>
      </p:sp>
    </p:spTree>
    <p:extLst>
      <p:ext uri="{BB962C8B-B14F-4D97-AF65-F5344CB8AC3E}">
        <p14:creationId xmlns:p14="http://schemas.microsoft.com/office/powerpoint/2010/main" val="3352060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649" y="669701"/>
            <a:ext cx="10785473" cy="5795493"/>
          </a:xfrm>
        </p:spPr>
        <p:txBody>
          <a:bodyPr>
            <a:noAutofit/>
          </a:bodyPr>
          <a:lstStyle/>
          <a:p>
            <a:pPr marL="0" indent="0" algn="ctr">
              <a:lnSpc>
                <a:spcPct val="100000"/>
              </a:lnSpc>
              <a:spcBef>
                <a:spcPts val="0"/>
              </a:spcBef>
              <a:buNone/>
            </a:pPr>
            <a:r>
              <a:rPr lang="en-US" sz="6700" dirty="0">
                <a:latin typeface="Arial"/>
                <a:cs typeface="Arial"/>
              </a:rPr>
              <a:t>“So you also must be ready, because the Son of Man will come at an hour when you do not expect him.” </a:t>
            </a:r>
          </a:p>
          <a:p>
            <a:pPr marL="0" indent="0" algn="ctr">
              <a:lnSpc>
                <a:spcPct val="100000"/>
              </a:lnSpc>
              <a:spcBef>
                <a:spcPts val="0"/>
              </a:spcBef>
              <a:buNone/>
            </a:pPr>
            <a:r>
              <a:rPr lang="en-US" sz="6000" i="1" dirty="0">
                <a:solidFill>
                  <a:srgbClr val="FFFF00"/>
                </a:solidFill>
                <a:latin typeface="Arial"/>
                <a:cs typeface="Arial"/>
              </a:rPr>
              <a:t>(Mt 24:44) </a:t>
            </a:r>
          </a:p>
          <a:p>
            <a:pPr marL="0" indent="0" algn="ctr">
              <a:lnSpc>
                <a:spcPct val="100000"/>
              </a:lnSpc>
              <a:buNone/>
            </a:pPr>
            <a:r>
              <a:rPr lang="en-US" sz="6700" dirty="0">
                <a:latin typeface="Arial"/>
                <a:cs typeface="Arial"/>
              </a:rPr>
              <a:t>                                               </a:t>
            </a:r>
          </a:p>
        </p:txBody>
      </p:sp>
    </p:spTree>
    <p:extLst>
      <p:ext uri="{BB962C8B-B14F-4D97-AF65-F5344CB8AC3E}">
        <p14:creationId xmlns:p14="http://schemas.microsoft.com/office/powerpoint/2010/main" val="1833350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228" y="573451"/>
            <a:ext cx="9905999" cy="3541714"/>
          </a:xfrm>
        </p:spPr>
        <p:txBody>
          <a:bodyPr>
            <a:noAutofit/>
          </a:bodyPr>
          <a:lstStyle/>
          <a:p>
            <a:pPr marL="0" lvl="0" indent="0" algn="ctr">
              <a:lnSpc>
                <a:spcPct val="100000"/>
              </a:lnSpc>
              <a:spcAft>
                <a:spcPts val="0"/>
              </a:spcAft>
              <a:buNone/>
            </a:pPr>
            <a:r>
              <a:rPr lang="en-US" sz="8000" b="1" dirty="0">
                <a:solidFill>
                  <a:srgbClr val="FFFF00"/>
                </a:solidFill>
                <a:latin typeface="Arial"/>
                <a:ea typeface="Malgun Gothic"/>
                <a:cs typeface="Arial"/>
              </a:rPr>
              <a:t>II. What kind of people ought we</a:t>
            </a:r>
          </a:p>
          <a:p>
            <a:pPr marL="0" indent="0" algn="ctr">
              <a:lnSpc>
                <a:spcPct val="100000"/>
              </a:lnSpc>
              <a:buNone/>
            </a:pPr>
            <a:r>
              <a:rPr lang="en-US" sz="8000" b="1" dirty="0">
                <a:solidFill>
                  <a:srgbClr val="FFFF00"/>
                </a:solidFill>
                <a:latin typeface="Arial"/>
                <a:ea typeface="Malgun Gothic"/>
                <a:cs typeface="Arial"/>
              </a:rPr>
              <a:t>    to be? </a:t>
            </a:r>
          </a:p>
          <a:p>
            <a:pPr marL="0" indent="0" algn="ctr">
              <a:lnSpc>
                <a:spcPct val="100000"/>
              </a:lnSpc>
              <a:buNone/>
            </a:pPr>
            <a:r>
              <a:rPr lang="en-US" sz="6000" i="1" dirty="0">
                <a:latin typeface="Arial"/>
                <a:ea typeface="Malgun Gothic"/>
                <a:cs typeface="Arial"/>
              </a:rPr>
              <a:t>(8-9, 11-18)</a:t>
            </a:r>
          </a:p>
          <a:p>
            <a:pPr marL="0" lvl="0" indent="0" algn="ctr">
              <a:lnSpc>
                <a:spcPct val="100000"/>
              </a:lnSpc>
              <a:spcAft>
                <a:spcPts val="0"/>
              </a:spcAft>
              <a:buNone/>
            </a:pPr>
            <a:endParaRPr lang="en-US" sz="8000" dirty="0">
              <a:solidFill>
                <a:schemeClr val="accent5">
                  <a:lumMod val="60000"/>
                  <a:lumOff val="40000"/>
                </a:schemeClr>
              </a:solidFill>
              <a:latin typeface="Arial"/>
              <a:ea typeface="Malgun Gothic"/>
              <a:cs typeface="Arial"/>
            </a:endParaRPr>
          </a:p>
          <a:p>
            <a:pPr marL="0" lvl="0" indent="0" algn="ctr">
              <a:spcAft>
                <a:spcPts val="0"/>
              </a:spcAft>
              <a:buNone/>
            </a:pPr>
            <a:r>
              <a:rPr lang="en-US" sz="8000" dirty="0">
                <a:latin typeface="Arial"/>
                <a:ea typeface="Malgun Gothic"/>
                <a:cs typeface="Arial"/>
              </a:rPr>
              <a:t>                       </a:t>
            </a:r>
          </a:p>
          <a:p>
            <a:pPr marL="0" lvl="0" indent="0" algn="ctr">
              <a:spcAft>
                <a:spcPts val="0"/>
              </a:spcAft>
              <a:buNone/>
            </a:pPr>
            <a:r>
              <a:rPr lang="en-US" sz="8000" dirty="0">
                <a:latin typeface="Arial"/>
                <a:ea typeface="Malgun Gothic"/>
                <a:cs typeface="Arial"/>
              </a:rPr>
              <a:t>                          </a:t>
            </a:r>
            <a:endParaRPr lang="en-US" sz="8000" dirty="0">
              <a:latin typeface="Arial"/>
              <a:cs typeface="Arial"/>
            </a:endParaRPr>
          </a:p>
        </p:txBody>
      </p:sp>
    </p:spTree>
    <p:extLst>
      <p:ext uri="{BB962C8B-B14F-4D97-AF65-F5344CB8AC3E}">
        <p14:creationId xmlns:p14="http://schemas.microsoft.com/office/powerpoint/2010/main" val="2707521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854" y="502277"/>
            <a:ext cx="10734993" cy="5769734"/>
          </a:xfrm>
        </p:spPr>
        <p:txBody>
          <a:bodyPr>
            <a:noAutofit/>
          </a:bodyPr>
          <a:lstStyle/>
          <a:p>
            <a:pPr marL="0" indent="0">
              <a:lnSpc>
                <a:spcPct val="90000"/>
              </a:lnSpc>
              <a:spcBef>
                <a:spcPts val="0"/>
              </a:spcBef>
              <a:buNone/>
            </a:pPr>
            <a:r>
              <a:rPr lang="en-US" sz="7200" b="1" dirty="0">
                <a:latin typeface="Arial"/>
                <a:cs typeface="Arial"/>
              </a:rPr>
              <a:t>“Since everything will be destroyed in this way, what kind of people ought you to be?” </a:t>
            </a:r>
            <a:r>
              <a:rPr lang="en-US" sz="6000" i="1" dirty="0">
                <a:solidFill>
                  <a:srgbClr val="FFFF00"/>
                </a:solidFill>
                <a:latin typeface="Arial"/>
                <a:cs typeface="Arial"/>
              </a:rPr>
              <a:t>(11)</a:t>
            </a:r>
          </a:p>
          <a:p>
            <a:pPr marL="0" indent="0" algn="ctr">
              <a:lnSpc>
                <a:spcPct val="90000"/>
              </a:lnSpc>
              <a:spcBef>
                <a:spcPts val="0"/>
              </a:spcBef>
              <a:buNone/>
            </a:pPr>
            <a:endParaRPr lang="en-US" sz="6000" dirty="0">
              <a:latin typeface="Arial"/>
              <a:cs typeface="Arial"/>
            </a:endParaRPr>
          </a:p>
          <a:p>
            <a:pPr marL="0" indent="0" algn="ctr">
              <a:lnSpc>
                <a:spcPct val="90000"/>
              </a:lnSpc>
              <a:spcBef>
                <a:spcPts val="0"/>
              </a:spcBef>
              <a:buNone/>
            </a:pPr>
            <a:endParaRPr lang="en-US" sz="6000" dirty="0">
              <a:latin typeface="Arial"/>
              <a:cs typeface="Arial"/>
            </a:endParaRPr>
          </a:p>
          <a:p>
            <a:pPr marL="0" indent="0" algn="ctr">
              <a:lnSpc>
                <a:spcPct val="90000"/>
              </a:lnSpc>
              <a:spcBef>
                <a:spcPts val="0"/>
              </a:spcBef>
              <a:buNone/>
            </a:pPr>
            <a:r>
              <a:rPr lang="en-US" sz="6000" dirty="0">
                <a:latin typeface="Arial"/>
                <a:cs typeface="Arial"/>
              </a:rPr>
              <a:t>                                                   </a:t>
            </a:r>
          </a:p>
        </p:txBody>
      </p:sp>
    </p:spTree>
    <p:extLst>
      <p:ext uri="{BB962C8B-B14F-4D97-AF65-F5344CB8AC3E}">
        <p14:creationId xmlns:p14="http://schemas.microsoft.com/office/powerpoint/2010/main" val="2662883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612" y="481792"/>
            <a:ext cx="11165143" cy="3541714"/>
          </a:xfrm>
        </p:spPr>
        <p:txBody>
          <a:bodyPr>
            <a:noAutofit/>
          </a:bodyPr>
          <a:lstStyle/>
          <a:p>
            <a:pPr marL="0" indent="0" algn="ctr">
              <a:spcAft>
                <a:spcPts val="0"/>
              </a:spcAft>
              <a:buNone/>
            </a:pPr>
            <a:r>
              <a:rPr lang="en-US" sz="6500" b="1" i="1" dirty="0">
                <a:solidFill>
                  <a:srgbClr val="FFFF00"/>
                </a:solidFill>
                <a:latin typeface="Arial"/>
                <a:ea typeface="Malgun Gothic"/>
                <a:cs typeface="Arial"/>
              </a:rPr>
              <a:t>First, </a:t>
            </a:r>
          </a:p>
          <a:p>
            <a:pPr marL="0" indent="0" algn="ctr">
              <a:spcAft>
                <a:spcPts val="0"/>
              </a:spcAft>
              <a:buNone/>
            </a:pPr>
            <a:r>
              <a:rPr lang="en-US" sz="6500" b="1" dirty="0">
                <a:latin typeface="Arial"/>
                <a:ea typeface="Malgun Gothic"/>
                <a:cs typeface="Arial"/>
              </a:rPr>
              <a:t>Look forward to the </a:t>
            </a:r>
            <a:r>
              <a:rPr lang="en-US" sz="6500" b="1" dirty="0">
                <a:solidFill>
                  <a:srgbClr val="FFFF00"/>
                </a:solidFill>
                <a:latin typeface="Arial"/>
                <a:ea typeface="Malgun Gothic"/>
                <a:cs typeface="Arial"/>
              </a:rPr>
              <a:t>new heaven and the new earth</a:t>
            </a:r>
            <a:r>
              <a:rPr lang="en-US" sz="6500" b="1" dirty="0">
                <a:latin typeface="Arial"/>
                <a:ea typeface="Malgun Gothic"/>
                <a:cs typeface="Arial"/>
              </a:rPr>
              <a:t>. </a:t>
            </a:r>
          </a:p>
          <a:p>
            <a:pPr marL="0" indent="0" algn="ctr">
              <a:spcAft>
                <a:spcPts val="0"/>
              </a:spcAft>
              <a:buNone/>
            </a:pPr>
            <a:r>
              <a:rPr lang="en-US" sz="5400" i="1" dirty="0">
                <a:latin typeface="Arial"/>
                <a:ea typeface="Malgun Gothic"/>
                <a:cs typeface="Arial"/>
              </a:rPr>
              <a:t>(12-13)</a:t>
            </a:r>
          </a:p>
          <a:p>
            <a:pPr marL="0" indent="0" algn="ctr">
              <a:spcAft>
                <a:spcPts val="0"/>
              </a:spcAft>
              <a:buNone/>
            </a:pPr>
            <a:endParaRPr lang="en-US" sz="6500" dirty="0">
              <a:latin typeface="Arial"/>
              <a:ea typeface="Malgun Gothic"/>
              <a:cs typeface="Arial"/>
            </a:endParaRPr>
          </a:p>
          <a:p>
            <a:pPr marL="0" indent="0" algn="ctr">
              <a:spcAft>
                <a:spcPts val="0"/>
              </a:spcAft>
              <a:buNone/>
            </a:pPr>
            <a:r>
              <a:rPr lang="en-US" sz="6500" dirty="0">
                <a:latin typeface="Arial"/>
                <a:ea typeface="Malgun Gothic"/>
                <a:cs typeface="Arial"/>
              </a:rPr>
              <a:t>                                        </a:t>
            </a:r>
          </a:p>
          <a:p>
            <a:pPr marL="0" indent="0" algn="ctr">
              <a:spcAft>
                <a:spcPts val="0"/>
              </a:spcAft>
              <a:buNone/>
            </a:pPr>
            <a:r>
              <a:rPr lang="en-US" sz="6500" dirty="0">
                <a:latin typeface="Arial"/>
                <a:ea typeface="Malgun Gothic"/>
                <a:cs typeface="Arial"/>
              </a:rPr>
              <a:t>                                         </a:t>
            </a:r>
            <a:endParaRPr lang="en-US" sz="6500" dirty="0">
              <a:latin typeface="Arial"/>
              <a:cs typeface="Arial"/>
            </a:endParaRPr>
          </a:p>
        </p:txBody>
      </p:sp>
    </p:spTree>
    <p:extLst>
      <p:ext uri="{BB962C8B-B14F-4D97-AF65-F5344CB8AC3E}">
        <p14:creationId xmlns:p14="http://schemas.microsoft.com/office/powerpoint/2010/main" val="853878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820" y="103031"/>
            <a:ext cx="11719774" cy="6593983"/>
          </a:xfrm>
        </p:spPr>
        <p:txBody>
          <a:bodyPr>
            <a:noAutofit/>
          </a:bodyPr>
          <a:lstStyle/>
          <a:p>
            <a:pPr marL="0" indent="0">
              <a:lnSpc>
                <a:spcPct val="90000"/>
              </a:lnSpc>
              <a:spcBef>
                <a:spcPts val="0"/>
              </a:spcBef>
              <a:buNone/>
            </a:pPr>
            <a:r>
              <a:rPr lang="en-US" sz="6000" b="1" dirty="0">
                <a:latin typeface="Arial"/>
                <a:cs typeface="Arial"/>
              </a:rPr>
              <a:t>“…as you </a:t>
            </a:r>
            <a:r>
              <a:rPr lang="en-US" sz="6000" b="1" u="sng" dirty="0">
                <a:latin typeface="Arial"/>
                <a:cs typeface="Arial"/>
              </a:rPr>
              <a:t>look forward to</a:t>
            </a:r>
            <a:r>
              <a:rPr lang="en-US" sz="6000" b="1" dirty="0">
                <a:latin typeface="Arial"/>
                <a:cs typeface="Arial"/>
              </a:rPr>
              <a:t> the day of God and speed its coming.….</a:t>
            </a:r>
            <a:r>
              <a:rPr lang="en-US" sz="6000" b="1" baseline="30000" dirty="0">
                <a:latin typeface="Arial"/>
                <a:cs typeface="Arial"/>
              </a:rPr>
              <a:t> </a:t>
            </a:r>
            <a:r>
              <a:rPr lang="en-US" sz="6000" b="1" dirty="0">
                <a:latin typeface="Arial"/>
                <a:cs typeface="Arial"/>
              </a:rPr>
              <a:t>But in keeping with his promise we are </a:t>
            </a:r>
            <a:r>
              <a:rPr lang="en-US" sz="6000" b="1" u="sng" dirty="0">
                <a:latin typeface="Arial"/>
                <a:cs typeface="Arial"/>
              </a:rPr>
              <a:t>looking forward to</a:t>
            </a:r>
            <a:r>
              <a:rPr lang="en-US" sz="6000" b="1" dirty="0">
                <a:latin typeface="Arial"/>
                <a:cs typeface="Arial"/>
              </a:rPr>
              <a:t> a new heaven and a new earth, where righteousness dwells.” </a:t>
            </a:r>
            <a:r>
              <a:rPr lang="en-US" sz="5400" i="1" dirty="0">
                <a:solidFill>
                  <a:srgbClr val="FFFF00"/>
                </a:solidFill>
                <a:latin typeface="Arial"/>
                <a:cs typeface="Arial"/>
              </a:rPr>
              <a:t>(12-13)</a:t>
            </a:r>
          </a:p>
          <a:p>
            <a:pPr marL="0" indent="0" algn="ctr">
              <a:lnSpc>
                <a:spcPct val="90000"/>
              </a:lnSpc>
              <a:spcBef>
                <a:spcPts val="0"/>
              </a:spcBef>
              <a:buNone/>
            </a:pPr>
            <a:endParaRPr lang="en-US" sz="6000" dirty="0">
              <a:latin typeface="Arial"/>
              <a:cs typeface="Arial"/>
            </a:endParaRPr>
          </a:p>
          <a:p>
            <a:pPr marL="0" indent="0" algn="ctr">
              <a:lnSpc>
                <a:spcPct val="90000"/>
              </a:lnSpc>
              <a:spcBef>
                <a:spcPts val="0"/>
              </a:spcBef>
              <a:buNone/>
            </a:pPr>
            <a:endParaRPr lang="en-US" sz="6000" dirty="0">
              <a:latin typeface="Arial"/>
              <a:cs typeface="Arial"/>
            </a:endParaRPr>
          </a:p>
          <a:p>
            <a:pPr marL="0" indent="0" algn="ctr">
              <a:lnSpc>
                <a:spcPct val="90000"/>
              </a:lnSpc>
              <a:spcBef>
                <a:spcPts val="0"/>
              </a:spcBef>
              <a:buNone/>
            </a:pPr>
            <a:r>
              <a:rPr lang="en-US" sz="6000" dirty="0">
                <a:latin typeface="Arial"/>
                <a:cs typeface="Arial"/>
              </a:rPr>
              <a:t>                                                   </a:t>
            </a:r>
          </a:p>
        </p:txBody>
      </p:sp>
    </p:spTree>
    <p:extLst>
      <p:ext uri="{BB962C8B-B14F-4D97-AF65-F5344CB8AC3E}">
        <p14:creationId xmlns:p14="http://schemas.microsoft.com/office/powerpoint/2010/main" val="1740523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58327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324911"/>
          </a:xfrm>
        </p:spPr>
        <p:txBody>
          <a:bodyPr>
            <a:normAutofit fontScale="90000"/>
          </a:bodyPr>
          <a:lstStyle/>
          <a:p>
            <a:endParaRPr lang="ko-KR" altLang="en-US" dirty="0"/>
          </a:p>
        </p:txBody>
      </p:sp>
      <p:sp>
        <p:nvSpPr>
          <p:cNvPr id="3" name="Content Placeholder 2"/>
          <p:cNvSpPr>
            <a:spLocks noGrp="1"/>
          </p:cNvSpPr>
          <p:nvPr>
            <p:ph idx="1"/>
          </p:nvPr>
        </p:nvSpPr>
        <p:spPr>
          <a:xfrm>
            <a:off x="1141412" y="1088571"/>
            <a:ext cx="9905999" cy="5268686"/>
          </a:xfrm>
        </p:spPr>
        <p:txBody>
          <a:bodyPr>
            <a:noAutofit/>
          </a:bodyPr>
          <a:lstStyle/>
          <a:p>
            <a:pPr marL="0" indent="0">
              <a:lnSpc>
                <a:spcPts val="6500"/>
              </a:lnSpc>
              <a:spcBef>
                <a:spcPts val="0"/>
              </a:spcBef>
              <a:buNone/>
            </a:pPr>
            <a:r>
              <a:rPr lang="en-US" altLang="ko-KR" sz="7200" dirty="0"/>
              <a:t>“There will be no more death or mourning or crying or pain, for the older order of things has passed away.” </a:t>
            </a:r>
          </a:p>
          <a:p>
            <a:pPr marL="0" indent="0">
              <a:lnSpc>
                <a:spcPts val="6500"/>
              </a:lnSpc>
              <a:spcBef>
                <a:spcPts val="0"/>
              </a:spcBef>
              <a:buNone/>
            </a:pPr>
            <a:r>
              <a:rPr lang="en-US" altLang="ko-KR" sz="6000" i="1" dirty="0">
                <a:solidFill>
                  <a:srgbClr val="FFFF00"/>
                </a:solidFill>
              </a:rPr>
              <a:t>                  (Rev</a:t>
            </a:r>
            <a:r>
              <a:rPr lang="ko-KR" altLang="en-US" sz="6000" i="1" dirty="0">
                <a:solidFill>
                  <a:srgbClr val="FFFF00"/>
                </a:solidFill>
              </a:rPr>
              <a:t> </a:t>
            </a:r>
            <a:r>
              <a:rPr lang="en-US" altLang="ko-KR" sz="6000" i="1" dirty="0">
                <a:solidFill>
                  <a:srgbClr val="FFFF00"/>
                </a:solidFill>
              </a:rPr>
              <a:t>21:4)</a:t>
            </a:r>
            <a:endParaRPr lang="ko-KR" altLang="en-US" sz="6000" i="1" dirty="0">
              <a:solidFill>
                <a:srgbClr val="FFFF00"/>
              </a:solidFill>
            </a:endParaRPr>
          </a:p>
        </p:txBody>
      </p:sp>
    </p:spTree>
    <p:extLst>
      <p:ext uri="{BB962C8B-B14F-4D97-AF65-F5344CB8AC3E}">
        <p14:creationId xmlns:p14="http://schemas.microsoft.com/office/powerpoint/2010/main" val="3139713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3418" y="571287"/>
            <a:ext cx="10458131" cy="5019040"/>
          </a:xfrm>
        </p:spPr>
        <p:txBody>
          <a:bodyPr>
            <a:noAutofit/>
          </a:bodyPr>
          <a:lstStyle/>
          <a:p>
            <a:pPr marL="0" indent="0">
              <a:lnSpc>
                <a:spcPct val="90000"/>
              </a:lnSpc>
              <a:spcBef>
                <a:spcPts val="0"/>
              </a:spcBef>
              <a:buNone/>
            </a:pPr>
            <a:r>
              <a:rPr lang="en-US" sz="5800" dirty="0">
                <a:latin typeface="Arial"/>
                <a:cs typeface="Arial"/>
              </a:rPr>
              <a:t>“I have had more </a:t>
            </a:r>
          </a:p>
          <a:p>
            <a:pPr marL="0" indent="0">
              <a:lnSpc>
                <a:spcPct val="90000"/>
              </a:lnSpc>
              <a:spcBef>
                <a:spcPts val="0"/>
              </a:spcBef>
              <a:buNone/>
            </a:pPr>
            <a:r>
              <a:rPr lang="en-US" sz="5800" dirty="0">
                <a:latin typeface="Arial"/>
                <a:cs typeface="Arial"/>
              </a:rPr>
              <a:t>trouble with D.L. Moody </a:t>
            </a:r>
          </a:p>
          <a:p>
            <a:pPr marL="0" indent="0">
              <a:lnSpc>
                <a:spcPct val="90000"/>
              </a:lnSpc>
              <a:spcBef>
                <a:spcPts val="0"/>
              </a:spcBef>
              <a:buNone/>
            </a:pPr>
            <a:r>
              <a:rPr lang="en-US" sz="5800" dirty="0">
                <a:latin typeface="Arial"/>
                <a:cs typeface="Arial"/>
              </a:rPr>
              <a:t>than with any other man </a:t>
            </a:r>
          </a:p>
          <a:p>
            <a:pPr marL="0" indent="0">
              <a:lnSpc>
                <a:spcPct val="90000"/>
              </a:lnSpc>
              <a:spcBef>
                <a:spcPts val="0"/>
              </a:spcBef>
              <a:buNone/>
            </a:pPr>
            <a:r>
              <a:rPr lang="en-US" sz="5800" dirty="0">
                <a:latin typeface="Arial"/>
                <a:cs typeface="Arial"/>
              </a:rPr>
              <a:t>I’ve ever met. If I can </a:t>
            </a:r>
          </a:p>
          <a:p>
            <a:pPr marL="0" indent="0">
              <a:lnSpc>
                <a:spcPct val="90000"/>
              </a:lnSpc>
              <a:spcBef>
                <a:spcPts val="0"/>
              </a:spcBef>
              <a:buNone/>
            </a:pPr>
            <a:r>
              <a:rPr lang="en-US" sz="5800" dirty="0">
                <a:latin typeface="Arial"/>
                <a:cs typeface="Arial"/>
              </a:rPr>
              <a:t>only fix him right, I don’t </a:t>
            </a:r>
          </a:p>
          <a:p>
            <a:pPr marL="0" indent="0">
              <a:lnSpc>
                <a:spcPct val="90000"/>
              </a:lnSpc>
              <a:spcBef>
                <a:spcPts val="0"/>
              </a:spcBef>
              <a:buNone/>
            </a:pPr>
            <a:r>
              <a:rPr lang="en-US" sz="5800" dirty="0">
                <a:latin typeface="Arial"/>
                <a:cs typeface="Arial"/>
              </a:rPr>
              <a:t>have any trouble with </a:t>
            </a:r>
          </a:p>
          <a:p>
            <a:pPr marL="0" indent="0">
              <a:lnSpc>
                <a:spcPct val="90000"/>
              </a:lnSpc>
              <a:spcBef>
                <a:spcPts val="0"/>
              </a:spcBef>
              <a:buNone/>
            </a:pPr>
            <a:r>
              <a:rPr lang="en-US" sz="5800" dirty="0">
                <a:latin typeface="Arial"/>
                <a:cs typeface="Arial"/>
              </a:rPr>
              <a:t>others.” </a:t>
            </a:r>
            <a:r>
              <a:rPr lang="en-US" sz="5800" i="1" dirty="0">
                <a:solidFill>
                  <a:srgbClr val="FFFF00"/>
                </a:solidFill>
                <a:latin typeface="Arial"/>
                <a:cs typeface="Arial"/>
              </a:rPr>
              <a:t>-D.L. Moody-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92" y="702056"/>
            <a:ext cx="3953808" cy="527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964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00"/>
            <a:ext cx="12192000" cy="7124436"/>
          </a:xfrm>
          <a:prstGeom prst="rect">
            <a:avLst/>
          </a:prstGeom>
        </p:spPr>
      </p:pic>
    </p:spTree>
    <p:extLst>
      <p:ext uri="{BB962C8B-B14F-4D97-AF65-F5344CB8AC3E}">
        <p14:creationId xmlns:p14="http://schemas.microsoft.com/office/powerpoint/2010/main" val="3016109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4571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586544"/>
            <a:ext cx="10882648" cy="5930165"/>
          </a:xfrm>
        </p:spPr>
        <p:txBody>
          <a:bodyPr>
            <a:noAutofit/>
          </a:bodyPr>
          <a:lstStyle/>
          <a:p>
            <a:pPr marL="0" indent="0" algn="ctr">
              <a:buNone/>
            </a:pPr>
            <a:r>
              <a:rPr lang="en-US" sz="7000" dirty="0">
                <a:latin typeface="Arial"/>
                <a:cs typeface="Arial"/>
              </a:rPr>
              <a:t>“If anyone does not love the Lord, let that person be cursed! </a:t>
            </a:r>
            <a:r>
              <a:rPr lang="en-US" sz="7000" dirty="0">
                <a:solidFill>
                  <a:schemeClr val="accent5">
                    <a:lumMod val="40000"/>
                    <a:lumOff val="60000"/>
                  </a:schemeClr>
                </a:solidFill>
                <a:latin typeface="Arial"/>
                <a:cs typeface="Arial"/>
              </a:rPr>
              <a:t>Come, Lord</a:t>
            </a:r>
            <a:r>
              <a:rPr lang="en-US" sz="7000" dirty="0">
                <a:latin typeface="Arial"/>
                <a:cs typeface="Arial"/>
              </a:rPr>
              <a:t>!”</a:t>
            </a:r>
          </a:p>
          <a:p>
            <a:pPr marL="0" indent="0" algn="ctr">
              <a:buNone/>
            </a:pPr>
            <a:r>
              <a:rPr lang="en-US" sz="6000" i="1" dirty="0">
                <a:solidFill>
                  <a:srgbClr val="FFFF00"/>
                </a:solidFill>
                <a:latin typeface="Arial"/>
                <a:cs typeface="Arial"/>
              </a:rPr>
              <a:t>(1Co 16:22)</a:t>
            </a:r>
          </a:p>
        </p:txBody>
      </p:sp>
    </p:spTree>
    <p:extLst>
      <p:ext uri="{BB962C8B-B14F-4D97-AF65-F5344CB8AC3E}">
        <p14:creationId xmlns:p14="http://schemas.microsoft.com/office/powerpoint/2010/main" val="665862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42625"/>
          </a:xfrm>
        </p:spPr>
        <p:txBody>
          <a:bodyPr>
            <a:normAutofit fontScale="90000"/>
          </a:bodyPr>
          <a:lstStyle/>
          <a:p>
            <a:endParaRPr lang="ko-KR" altLang="en-US" dirty="0"/>
          </a:p>
        </p:txBody>
      </p:sp>
      <p:sp>
        <p:nvSpPr>
          <p:cNvPr id="3" name="Content Placeholder 2"/>
          <p:cNvSpPr>
            <a:spLocks noGrp="1"/>
          </p:cNvSpPr>
          <p:nvPr>
            <p:ph idx="1"/>
          </p:nvPr>
        </p:nvSpPr>
        <p:spPr>
          <a:xfrm>
            <a:off x="1141412" y="1262743"/>
            <a:ext cx="9905999" cy="5196114"/>
          </a:xfrm>
        </p:spPr>
        <p:txBody>
          <a:bodyPr>
            <a:normAutofit/>
          </a:bodyPr>
          <a:lstStyle/>
          <a:p>
            <a:pPr marL="0" indent="0">
              <a:lnSpc>
                <a:spcPts val="6500"/>
              </a:lnSpc>
              <a:spcBef>
                <a:spcPts val="0"/>
              </a:spcBef>
              <a:buNone/>
            </a:pPr>
            <a:r>
              <a:rPr lang="en-US" altLang="ko-KR" sz="6600" dirty="0"/>
              <a:t>“You will see the Son of Man sitting at the right hand of the Mighty One and coming on the clouds of heaven.” </a:t>
            </a:r>
          </a:p>
          <a:p>
            <a:pPr marL="0" indent="0">
              <a:lnSpc>
                <a:spcPts val="6500"/>
              </a:lnSpc>
              <a:spcBef>
                <a:spcPts val="0"/>
              </a:spcBef>
              <a:buNone/>
            </a:pPr>
            <a:r>
              <a:rPr lang="en-US" altLang="ko-KR" sz="5400" i="1" dirty="0">
                <a:solidFill>
                  <a:srgbClr val="FFFF00"/>
                </a:solidFill>
              </a:rPr>
              <a:t>                 (Mk 14:62)</a:t>
            </a:r>
            <a:endParaRPr lang="ko-KR" altLang="en-US" sz="5400" i="1" dirty="0">
              <a:solidFill>
                <a:srgbClr val="FFFF00"/>
              </a:solidFill>
            </a:endParaRPr>
          </a:p>
        </p:txBody>
      </p:sp>
    </p:spTree>
    <p:extLst>
      <p:ext uri="{BB962C8B-B14F-4D97-AF65-F5344CB8AC3E}">
        <p14:creationId xmlns:p14="http://schemas.microsoft.com/office/powerpoint/2010/main" val="313766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163" y="1885694"/>
            <a:ext cx="11544814" cy="3541714"/>
          </a:xfrm>
        </p:spPr>
        <p:txBody>
          <a:bodyPr>
            <a:noAutofit/>
          </a:bodyPr>
          <a:lstStyle/>
          <a:p>
            <a:pPr marL="0" indent="0" algn="ctr">
              <a:buNone/>
            </a:pPr>
            <a:r>
              <a:rPr lang="en-US" sz="7000" dirty="0">
                <a:latin typeface="Arial"/>
                <a:cs typeface="Arial"/>
              </a:rPr>
              <a:t>“Look, I am coming soon!” </a:t>
            </a:r>
          </a:p>
          <a:p>
            <a:pPr marL="0" indent="0" algn="ctr">
              <a:buNone/>
            </a:pPr>
            <a:r>
              <a:rPr lang="en-US" sz="5400" i="1" dirty="0">
                <a:solidFill>
                  <a:srgbClr val="FFFF00"/>
                </a:solidFill>
                <a:latin typeface="Arial"/>
                <a:cs typeface="Arial"/>
              </a:rPr>
              <a:t>(Rev 22:7,12, 20)</a:t>
            </a:r>
          </a:p>
          <a:p>
            <a:pPr marL="0" indent="0" algn="ctr">
              <a:buNone/>
            </a:pPr>
            <a:endParaRPr lang="en-US" sz="7000" dirty="0">
              <a:latin typeface="Arial"/>
              <a:cs typeface="Arial"/>
            </a:endParaRPr>
          </a:p>
          <a:p>
            <a:pPr marL="0" indent="0" algn="ctr">
              <a:buNone/>
            </a:pPr>
            <a:endParaRPr lang="en-US" sz="7000" dirty="0">
              <a:latin typeface="Arial"/>
              <a:cs typeface="Arial"/>
            </a:endParaRPr>
          </a:p>
          <a:p>
            <a:pPr marL="0" indent="0" algn="ctr">
              <a:buNone/>
            </a:pPr>
            <a:r>
              <a:rPr lang="en-US" sz="7000" dirty="0">
                <a:latin typeface="Arial"/>
                <a:cs typeface="Arial"/>
              </a:rPr>
              <a:t>                                 </a:t>
            </a:r>
          </a:p>
        </p:txBody>
      </p:sp>
    </p:spTree>
    <p:extLst>
      <p:ext uri="{BB962C8B-B14F-4D97-AF65-F5344CB8AC3E}">
        <p14:creationId xmlns:p14="http://schemas.microsoft.com/office/powerpoint/2010/main" val="4158357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135" y="638921"/>
            <a:ext cx="9905999" cy="3541714"/>
          </a:xfrm>
        </p:spPr>
        <p:txBody>
          <a:bodyPr>
            <a:noAutofit/>
          </a:bodyPr>
          <a:lstStyle/>
          <a:p>
            <a:pPr marL="0" indent="0" algn="ctr">
              <a:buNone/>
            </a:pPr>
            <a:r>
              <a:rPr lang="en-US" sz="7000" b="1" i="1" dirty="0">
                <a:solidFill>
                  <a:srgbClr val="FFFF00"/>
                </a:solidFill>
                <a:latin typeface="Arial"/>
                <a:ea typeface="Malgun Gothic"/>
                <a:cs typeface="Arial"/>
              </a:rPr>
              <a:t>Second, </a:t>
            </a:r>
          </a:p>
          <a:p>
            <a:pPr marL="0" indent="0" algn="ctr">
              <a:buNone/>
            </a:pPr>
            <a:r>
              <a:rPr lang="en-US" sz="7500" b="1" dirty="0">
                <a:latin typeface="Arial"/>
                <a:ea typeface="Malgun Gothic"/>
                <a:cs typeface="Arial"/>
              </a:rPr>
              <a:t>Live holy and godly lives. </a:t>
            </a:r>
          </a:p>
          <a:p>
            <a:pPr marL="0" indent="0" algn="ctr">
              <a:buNone/>
            </a:pPr>
            <a:r>
              <a:rPr lang="en-US" sz="6000" i="1" dirty="0">
                <a:solidFill>
                  <a:srgbClr val="FFFF00"/>
                </a:solidFill>
                <a:latin typeface="Arial"/>
                <a:ea typeface="Malgun Gothic"/>
                <a:cs typeface="Arial"/>
              </a:rPr>
              <a:t>(11b, 14)</a:t>
            </a:r>
          </a:p>
          <a:p>
            <a:pPr marL="0" indent="0" algn="ctr">
              <a:spcAft>
                <a:spcPts val="0"/>
              </a:spcAft>
              <a:buNone/>
            </a:pPr>
            <a:endParaRPr lang="en-US" sz="7000" dirty="0">
              <a:latin typeface="Arial"/>
              <a:ea typeface="Malgun Gothic"/>
              <a:cs typeface="Arial"/>
            </a:endParaRPr>
          </a:p>
          <a:p>
            <a:pPr marL="0" indent="0" algn="ctr">
              <a:spcAft>
                <a:spcPts val="0"/>
              </a:spcAft>
              <a:buNone/>
            </a:pPr>
            <a:r>
              <a:rPr lang="en-US" sz="7000" dirty="0">
                <a:latin typeface="Arial"/>
                <a:ea typeface="Malgun Gothic"/>
                <a:cs typeface="Arial"/>
              </a:rPr>
              <a:t>                                 </a:t>
            </a:r>
          </a:p>
          <a:p>
            <a:pPr marL="0" indent="0" algn="ctr">
              <a:spcAft>
                <a:spcPts val="0"/>
              </a:spcAft>
              <a:buNone/>
            </a:pPr>
            <a:r>
              <a:rPr lang="en-US" sz="7000" dirty="0">
                <a:latin typeface="Arial"/>
                <a:ea typeface="Malgun Gothic"/>
                <a:cs typeface="Arial"/>
              </a:rPr>
              <a:t>                                             </a:t>
            </a:r>
            <a:endParaRPr lang="en-US" sz="7000" dirty="0">
              <a:latin typeface="Arial"/>
              <a:cs typeface="Arial"/>
            </a:endParaRPr>
          </a:p>
        </p:txBody>
      </p:sp>
    </p:spTree>
    <p:extLst>
      <p:ext uri="{BB962C8B-B14F-4D97-AF65-F5344CB8AC3E}">
        <p14:creationId xmlns:p14="http://schemas.microsoft.com/office/powerpoint/2010/main" val="1077628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3056" y="1123400"/>
            <a:ext cx="9905999" cy="3541714"/>
          </a:xfrm>
        </p:spPr>
        <p:txBody>
          <a:bodyPr>
            <a:noAutofit/>
          </a:bodyPr>
          <a:lstStyle/>
          <a:p>
            <a:pPr marL="0" indent="0" algn="ctr">
              <a:buNone/>
            </a:pPr>
            <a:r>
              <a:rPr lang="en-US" sz="7000" b="1" dirty="0">
                <a:latin typeface="Arial"/>
                <a:cs typeface="Arial"/>
              </a:rPr>
              <a:t>“You ought to live holy and godly lives…” </a:t>
            </a:r>
          </a:p>
          <a:p>
            <a:pPr marL="0" indent="0" algn="ctr">
              <a:buNone/>
            </a:pPr>
            <a:r>
              <a:rPr lang="en-US" sz="6000" i="1" dirty="0">
                <a:solidFill>
                  <a:srgbClr val="FFFF00"/>
                </a:solidFill>
                <a:latin typeface="Arial"/>
                <a:cs typeface="Arial"/>
              </a:rPr>
              <a:t>(11b) </a:t>
            </a:r>
          </a:p>
          <a:p>
            <a:pPr marL="0" indent="0" algn="ctr">
              <a:buNone/>
            </a:pPr>
            <a:endParaRPr lang="en-US" sz="7000" dirty="0">
              <a:latin typeface="Arial"/>
              <a:cs typeface="Arial"/>
            </a:endParaRPr>
          </a:p>
          <a:p>
            <a:pPr marL="0" indent="0" algn="ctr">
              <a:buNone/>
            </a:pPr>
            <a:r>
              <a:rPr lang="en-US" sz="7000" dirty="0">
                <a:latin typeface="Arial"/>
                <a:cs typeface="Arial"/>
              </a:rPr>
              <a:t>                                                  </a:t>
            </a:r>
          </a:p>
        </p:txBody>
      </p:sp>
    </p:spTree>
    <p:extLst>
      <p:ext uri="{BB962C8B-B14F-4D97-AF65-F5344CB8AC3E}">
        <p14:creationId xmlns:p14="http://schemas.microsoft.com/office/powerpoint/2010/main" val="2967611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505" y="599639"/>
            <a:ext cx="9905999" cy="3541714"/>
          </a:xfrm>
        </p:spPr>
        <p:txBody>
          <a:bodyPr>
            <a:noAutofit/>
          </a:bodyPr>
          <a:lstStyle/>
          <a:p>
            <a:pPr marL="0" indent="0" algn="ctr">
              <a:lnSpc>
                <a:spcPct val="90000"/>
              </a:lnSpc>
              <a:spcBef>
                <a:spcPts val="0"/>
              </a:spcBef>
              <a:buNone/>
            </a:pPr>
            <a:r>
              <a:rPr lang="en-US" sz="6500" b="1" dirty="0">
                <a:latin typeface="Arial"/>
                <a:cs typeface="Arial"/>
              </a:rPr>
              <a:t>“Since you are looking forward to this, make every effort to be found spotless, blameless and at peace with him.” </a:t>
            </a:r>
          </a:p>
          <a:p>
            <a:pPr marL="0" indent="0" algn="ctr">
              <a:lnSpc>
                <a:spcPct val="90000"/>
              </a:lnSpc>
              <a:spcBef>
                <a:spcPts val="0"/>
              </a:spcBef>
              <a:buNone/>
            </a:pPr>
            <a:r>
              <a:rPr lang="en-US" sz="6500" i="1" dirty="0">
                <a:solidFill>
                  <a:srgbClr val="FFFF00"/>
                </a:solidFill>
                <a:latin typeface="Arial"/>
                <a:cs typeface="Arial"/>
              </a:rPr>
              <a:t>(14)</a:t>
            </a:r>
          </a:p>
          <a:p>
            <a:pPr marL="0" indent="0" algn="ctr">
              <a:lnSpc>
                <a:spcPct val="90000"/>
              </a:lnSpc>
              <a:spcBef>
                <a:spcPts val="0"/>
              </a:spcBef>
              <a:buNone/>
            </a:pPr>
            <a:endParaRPr lang="en-US" sz="6500" dirty="0">
              <a:latin typeface="Arial"/>
              <a:cs typeface="Arial"/>
            </a:endParaRPr>
          </a:p>
          <a:p>
            <a:pPr marL="0" indent="0" algn="ctr">
              <a:lnSpc>
                <a:spcPct val="90000"/>
              </a:lnSpc>
              <a:spcBef>
                <a:spcPts val="0"/>
              </a:spcBef>
              <a:buNone/>
            </a:pPr>
            <a:r>
              <a:rPr lang="en-US" sz="6500" dirty="0">
                <a:latin typeface="Arial"/>
                <a:cs typeface="Arial"/>
              </a:rPr>
              <a:t>                                                     </a:t>
            </a:r>
          </a:p>
        </p:txBody>
      </p:sp>
    </p:spTree>
    <p:extLst>
      <p:ext uri="{BB962C8B-B14F-4D97-AF65-F5344CB8AC3E}">
        <p14:creationId xmlns:p14="http://schemas.microsoft.com/office/powerpoint/2010/main" val="1648914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636" y="178031"/>
            <a:ext cx="11230604" cy="4185921"/>
          </a:xfrm>
        </p:spPr>
        <p:txBody>
          <a:bodyPr>
            <a:noAutofit/>
          </a:bodyPr>
          <a:lstStyle/>
          <a:p>
            <a:pPr marL="0" indent="0" algn="ctr">
              <a:lnSpc>
                <a:spcPct val="90000"/>
              </a:lnSpc>
              <a:spcBef>
                <a:spcPts val="0"/>
              </a:spcBef>
              <a:buNone/>
            </a:pPr>
            <a:r>
              <a:rPr lang="en-US" sz="6500" dirty="0">
                <a:latin typeface="Arial"/>
                <a:cs typeface="Arial"/>
              </a:rPr>
              <a:t>“We must all appear before the judgment seat of Christ, so that each of us may receive what is due us for the things done while in the body, whether good or bad.” </a:t>
            </a:r>
          </a:p>
          <a:p>
            <a:pPr marL="0" indent="0" algn="ctr">
              <a:lnSpc>
                <a:spcPct val="90000"/>
              </a:lnSpc>
              <a:spcBef>
                <a:spcPts val="0"/>
              </a:spcBef>
              <a:buNone/>
            </a:pPr>
            <a:r>
              <a:rPr lang="en-US" sz="5400" i="1" dirty="0">
                <a:solidFill>
                  <a:srgbClr val="FFFF00"/>
                </a:solidFill>
                <a:latin typeface="Arial"/>
                <a:cs typeface="Arial"/>
              </a:rPr>
              <a:t>(2Co 5:10) </a:t>
            </a:r>
          </a:p>
          <a:p>
            <a:pPr marL="0" indent="0" algn="ctr">
              <a:lnSpc>
                <a:spcPct val="90000"/>
              </a:lnSpc>
              <a:spcBef>
                <a:spcPts val="0"/>
              </a:spcBef>
              <a:buNone/>
            </a:pPr>
            <a:endParaRPr lang="en-US" sz="6500" dirty="0">
              <a:latin typeface="Arial"/>
              <a:cs typeface="Arial"/>
            </a:endParaRPr>
          </a:p>
          <a:p>
            <a:pPr marL="0" indent="0" algn="ctr">
              <a:lnSpc>
                <a:spcPct val="90000"/>
              </a:lnSpc>
              <a:spcBef>
                <a:spcPts val="0"/>
              </a:spcBef>
              <a:buNone/>
            </a:pPr>
            <a:r>
              <a:rPr lang="en-US" sz="6500" dirty="0">
                <a:latin typeface="Arial"/>
                <a:cs typeface="Arial"/>
              </a:rPr>
              <a:t>                                   </a:t>
            </a:r>
          </a:p>
        </p:txBody>
      </p:sp>
    </p:spTree>
    <p:extLst>
      <p:ext uri="{BB962C8B-B14F-4D97-AF65-F5344CB8AC3E}">
        <p14:creationId xmlns:p14="http://schemas.microsoft.com/office/powerpoint/2010/main" val="1829924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219912"/>
            <a:ext cx="9905999" cy="3541714"/>
          </a:xfrm>
        </p:spPr>
        <p:txBody>
          <a:bodyPr>
            <a:noAutofit/>
          </a:bodyPr>
          <a:lstStyle/>
          <a:p>
            <a:pPr marL="0" indent="0" algn="ctr">
              <a:buNone/>
            </a:pPr>
            <a:r>
              <a:rPr lang="en-US" sz="6500" dirty="0">
                <a:latin typeface="Arial"/>
                <a:cs typeface="Arial"/>
              </a:rPr>
              <a:t>“You were redeemed from the empty way of life…. with the </a:t>
            </a:r>
            <a:r>
              <a:rPr lang="en-US" sz="6500" dirty="0">
                <a:solidFill>
                  <a:srgbClr val="FFFF00"/>
                </a:solidFill>
                <a:latin typeface="Arial"/>
                <a:cs typeface="Arial"/>
              </a:rPr>
              <a:t>precious blood of Christ.</a:t>
            </a:r>
            <a:r>
              <a:rPr lang="en-US" sz="6500" dirty="0">
                <a:latin typeface="Arial"/>
                <a:cs typeface="Arial"/>
              </a:rPr>
              <a:t>” </a:t>
            </a:r>
          </a:p>
          <a:p>
            <a:pPr marL="0" indent="0" algn="ctr">
              <a:buNone/>
            </a:pPr>
            <a:r>
              <a:rPr lang="en-US" sz="5400" i="1" dirty="0">
                <a:solidFill>
                  <a:srgbClr val="FFFF00"/>
                </a:solidFill>
                <a:latin typeface="Arial"/>
                <a:cs typeface="Arial"/>
              </a:rPr>
              <a:t>(1Pe 1:18-19)</a:t>
            </a:r>
          </a:p>
          <a:p>
            <a:pPr marL="0" indent="0" algn="ctr">
              <a:buNone/>
            </a:pPr>
            <a:r>
              <a:rPr lang="en-US" sz="6500" dirty="0">
                <a:latin typeface="Arial"/>
                <a:cs typeface="Arial"/>
              </a:rPr>
              <a:t> </a:t>
            </a:r>
          </a:p>
          <a:p>
            <a:pPr marL="0" indent="0" algn="ctr">
              <a:buNone/>
            </a:pPr>
            <a:endParaRPr lang="en-US" sz="6500" dirty="0">
              <a:latin typeface="Arial"/>
              <a:cs typeface="Arial"/>
            </a:endParaRPr>
          </a:p>
          <a:p>
            <a:pPr marL="0" indent="0" algn="ctr">
              <a:buNone/>
            </a:pPr>
            <a:r>
              <a:rPr lang="en-US" sz="6500" dirty="0">
                <a:latin typeface="Arial"/>
                <a:cs typeface="Arial"/>
              </a:rPr>
              <a:t>                                             </a:t>
            </a:r>
          </a:p>
        </p:txBody>
      </p:sp>
    </p:spTree>
    <p:extLst>
      <p:ext uri="{BB962C8B-B14F-4D97-AF65-F5344CB8AC3E}">
        <p14:creationId xmlns:p14="http://schemas.microsoft.com/office/powerpoint/2010/main" val="2979426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202" y="117846"/>
            <a:ext cx="10955671" cy="4104641"/>
          </a:xfrm>
        </p:spPr>
        <p:txBody>
          <a:bodyPr>
            <a:noAutofit/>
          </a:bodyPr>
          <a:lstStyle/>
          <a:p>
            <a:pPr marL="0" indent="0" algn="ctr">
              <a:lnSpc>
                <a:spcPct val="90000"/>
              </a:lnSpc>
              <a:spcBef>
                <a:spcPts val="0"/>
              </a:spcBef>
              <a:buNone/>
            </a:pPr>
            <a:r>
              <a:rPr lang="en-US" sz="6500" dirty="0">
                <a:latin typeface="Arial"/>
                <a:cs typeface="Arial"/>
              </a:rPr>
              <a:t>“Therefore, since Christ suffered in his body, </a:t>
            </a:r>
            <a:r>
              <a:rPr lang="en-US" sz="6500" dirty="0">
                <a:solidFill>
                  <a:srgbClr val="FFFF00"/>
                </a:solidFill>
                <a:latin typeface="Arial"/>
                <a:cs typeface="Arial"/>
              </a:rPr>
              <a:t>arm yourselves </a:t>
            </a:r>
            <a:r>
              <a:rPr lang="en-US" sz="6500" dirty="0">
                <a:latin typeface="Arial"/>
                <a:cs typeface="Arial"/>
              </a:rPr>
              <a:t>also with the same attitude, because whoever suffers in the body is done with sin.” </a:t>
            </a:r>
          </a:p>
          <a:p>
            <a:pPr marL="0" indent="0" algn="ctr">
              <a:lnSpc>
                <a:spcPct val="90000"/>
              </a:lnSpc>
              <a:spcBef>
                <a:spcPts val="0"/>
              </a:spcBef>
              <a:buNone/>
            </a:pPr>
            <a:r>
              <a:rPr lang="en-US" sz="5400" i="1" dirty="0">
                <a:solidFill>
                  <a:srgbClr val="FFFF00"/>
                </a:solidFill>
                <a:latin typeface="Arial"/>
                <a:cs typeface="Arial"/>
              </a:rPr>
              <a:t>(1Pe 4:1)</a:t>
            </a:r>
          </a:p>
          <a:p>
            <a:pPr marL="0" indent="0" algn="ctr">
              <a:lnSpc>
                <a:spcPct val="90000"/>
              </a:lnSpc>
              <a:spcBef>
                <a:spcPts val="0"/>
              </a:spcBef>
              <a:buNone/>
            </a:pPr>
            <a:endParaRPr lang="en-US" sz="6500" dirty="0">
              <a:latin typeface="Arial"/>
              <a:cs typeface="Arial"/>
            </a:endParaRPr>
          </a:p>
          <a:p>
            <a:pPr marL="0" indent="0" algn="ctr">
              <a:lnSpc>
                <a:spcPct val="90000"/>
              </a:lnSpc>
              <a:spcBef>
                <a:spcPts val="0"/>
              </a:spcBef>
              <a:buNone/>
            </a:pPr>
            <a:r>
              <a:rPr lang="en-US" sz="6500" dirty="0">
                <a:latin typeface="Arial"/>
                <a:cs typeface="Arial"/>
              </a:rPr>
              <a:t> </a:t>
            </a:r>
          </a:p>
          <a:p>
            <a:pPr marL="0" indent="0" algn="ctr">
              <a:lnSpc>
                <a:spcPct val="90000"/>
              </a:lnSpc>
              <a:spcBef>
                <a:spcPts val="0"/>
              </a:spcBef>
              <a:buNone/>
            </a:pPr>
            <a:r>
              <a:rPr lang="en-US" sz="6500" dirty="0">
                <a:latin typeface="Arial"/>
                <a:cs typeface="Arial"/>
              </a:rPr>
              <a:t>                                       </a:t>
            </a:r>
          </a:p>
        </p:txBody>
      </p:sp>
    </p:spTree>
    <p:extLst>
      <p:ext uri="{BB962C8B-B14F-4D97-AF65-F5344CB8AC3E}">
        <p14:creationId xmlns:p14="http://schemas.microsoft.com/office/powerpoint/2010/main" val="2915973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43048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0491" y="900801"/>
            <a:ext cx="10327250" cy="3541714"/>
          </a:xfrm>
        </p:spPr>
        <p:txBody>
          <a:bodyPr>
            <a:noAutofit/>
          </a:bodyPr>
          <a:lstStyle/>
          <a:p>
            <a:pPr marL="0" indent="0" algn="ctr">
              <a:buNone/>
            </a:pPr>
            <a:r>
              <a:rPr lang="en-US" sz="6500" i="1" dirty="0">
                <a:latin typeface="Arial"/>
                <a:cs typeface="Arial"/>
              </a:rPr>
              <a:t>“Now it is required that those who have been given a trust must prove </a:t>
            </a:r>
            <a:r>
              <a:rPr lang="en-US" sz="6500" i="1" dirty="0">
                <a:solidFill>
                  <a:srgbClr val="FFFF00"/>
                </a:solidFill>
                <a:latin typeface="Arial"/>
                <a:cs typeface="Arial"/>
              </a:rPr>
              <a:t>faithful</a:t>
            </a:r>
            <a:r>
              <a:rPr lang="en-US" sz="6500" i="1" dirty="0">
                <a:latin typeface="Arial"/>
                <a:cs typeface="Arial"/>
              </a:rPr>
              <a:t>.”</a:t>
            </a:r>
            <a:r>
              <a:rPr lang="en-US" sz="6500" dirty="0">
                <a:latin typeface="Arial"/>
                <a:cs typeface="Arial"/>
              </a:rPr>
              <a:t> </a:t>
            </a:r>
          </a:p>
          <a:p>
            <a:pPr marL="0" indent="0" algn="ctr">
              <a:buNone/>
            </a:pPr>
            <a:r>
              <a:rPr lang="en-US" sz="6000" i="1" dirty="0">
                <a:solidFill>
                  <a:srgbClr val="FFFF00"/>
                </a:solidFill>
                <a:latin typeface="Arial"/>
                <a:cs typeface="Arial"/>
              </a:rPr>
              <a:t>(1Co 4:2) </a:t>
            </a:r>
          </a:p>
          <a:p>
            <a:pPr marL="0" indent="0" algn="ctr">
              <a:buNone/>
            </a:pPr>
            <a:endParaRPr lang="en-US" sz="6500" dirty="0">
              <a:latin typeface="Arial"/>
              <a:cs typeface="Arial"/>
            </a:endParaRPr>
          </a:p>
          <a:p>
            <a:pPr marL="0" indent="0" algn="ctr">
              <a:buNone/>
            </a:pPr>
            <a:r>
              <a:rPr lang="en-US" sz="6500" dirty="0">
                <a:latin typeface="Arial"/>
                <a:cs typeface="Arial"/>
              </a:rPr>
              <a:t>                                               </a:t>
            </a:r>
          </a:p>
        </p:txBody>
      </p:sp>
    </p:spTree>
    <p:extLst>
      <p:ext uri="{BB962C8B-B14F-4D97-AF65-F5344CB8AC3E}">
        <p14:creationId xmlns:p14="http://schemas.microsoft.com/office/powerpoint/2010/main" val="3192345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972452" cy="8691543"/>
          </a:xfrm>
          <a:prstGeom prst="rect">
            <a:avLst/>
          </a:prstGeom>
        </p:spPr>
      </p:pic>
    </p:spTree>
    <p:extLst>
      <p:ext uri="{BB962C8B-B14F-4D97-AF65-F5344CB8AC3E}">
        <p14:creationId xmlns:p14="http://schemas.microsoft.com/office/powerpoint/2010/main" val="47825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005" y="940083"/>
            <a:ext cx="11129141" cy="3541714"/>
          </a:xfrm>
        </p:spPr>
        <p:txBody>
          <a:bodyPr>
            <a:noAutofit/>
          </a:bodyPr>
          <a:lstStyle/>
          <a:p>
            <a:pPr marL="0" indent="0" algn="ctr">
              <a:lnSpc>
                <a:spcPct val="90000"/>
              </a:lnSpc>
              <a:spcBef>
                <a:spcPts val="0"/>
              </a:spcBef>
              <a:buNone/>
            </a:pPr>
            <a:r>
              <a:rPr lang="en-US" sz="7000" b="1" i="1" dirty="0">
                <a:solidFill>
                  <a:srgbClr val="FFFF00"/>
                </a:solidFill>
                <a:latin typeface="Arial"/>
                <a:cs typeface="Arial"/>
              </a:rPr>
              <a:t>Third, </a:t>
            </a:r>
          </a:p>
          <a:p>
            <a:pPr marL="0" indent="0" algn="ctr">
              <a:lnSpc>
                <a:spcPct val="90000"/>
              </a:lnSpc>
              <a:spcBef>
                <a:spcPts val="0"/>
              </a:spcBef>
              <a:buNone/>
            </a:pPr>
            <a:r>
              <a:rPr lang="en-US" sz="7000" b="1" dirty="0">
                <a:latin typeface="Arial"/>
                <a:cs typeface="Arial"/>
              </a:rPr>
              <a:t>Make the most of every opportunity to </a:t>
            </a:r>
          </a:p>
          <a:p>
            <a:pPr marL="0" indent="0" algn="ctr">
              <a:lnSpc>
                <a:spcPct val="90000"/>
              </a:lnSpc>
              <a:spcBef>
                <a:spcPts val="0"/>
              </a:spcBef>
              <a:buNone/>
            </a:pPr>
            <a:r>
              <a:rPr lang="en-US" sz="7000" b="1" dirty="0">
                <a:latin typeface="Arial"/>
                <a:cs typeface="Arial"/>
              </a:rPr>
              <a:t>share the gospel </a:t>
            </a:r>
          </a:p>
          <a:p>
            <a:pPr marL="0" indent="0" algn="ctr">
              <a:lnSpc>
                <a:spcPct val="90000"/>
              </a:lnSpc>
              <a:spcBef>
                <a:spcPts val="0"/>
              </a:spcBef>
              <a:buNone/>
            </a:pPr>
            <a:r>
              <a:rPr lang="en-US" sz="6000" i="1" dirty="0">
                <a:solidFill>
                  <a:srgbClr val="FFFF00"/>
                </a:solidFill>
                <a:latin typeface="Arial"/>
                <a:cs typeface="Arial"/>
              </a:rPr>
              <a:t>(8-9, 15)</a:t>
            </a:r>
          </a:p>
          <a:p>
            <a:pPr marL="0" indent="0" algn="ctr">
              <a:lnSpc>
                <a:spcPct val="90000"/>
              </a:lnSpc>
              <a:buNone/>
            </a:pPr>
            <a:endParaRPr lang="en-US" sz="7000" dirty="0">
              <a:latin typeface="Arial"/>
              <a:cs typeface="Arial"/>
            </a:endParaRPr>
          </a:p>
          <a:p>
            <a:pPr marL="0" indent="0" algn="ctr">
              <a:lnSpc>
                <a:spcPct val="90000"/>
              </a:lnSpc>
              <a:buNone/>
            </a:pPr>
            <a:r>
              <a:rPr lang="en-US" sz="7000" dirty="0">
                <a:latin typeface="Arial"/>
                <a:cs typeface="Arial"/>
              </a:rPr>
              <a:t>                                             </a:t>
            </a:r>
          </a:p>
          <a:p>
            <a:pPr marL="0" indent="0" algn="ctr">
              <a:lnSpc>
                <a:spcPct val="90000"/>
              </a:lnSpc>
              <a:buNone/>
            </a:pPr>
            <a:endParaRPr lang="en-US" sz="7000" dirty="0">
              <a:latin typeface="Arial"/>
              <a:cs typeface="Arial"/>
            </a:endParaRPr>
          </a:p>
        </p:txBody>
      </p:sp>
    </p:spTree>
    <p:extLst>
      <p:ext uri="{BB962C8B-B14F-4D97-AF65-F5344CB8AC3E}">
        <p14:creationId xmlns:p14="http://schemas.microsoft.com/office/powerpoint/2010/main" val="212212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570" y="229049"/>
            <a:ext cx="10746198" cy="4226561"/>
          </a:xfrm>
        </p:spPr>
        <p:txBody>
          <a:bodyPr>
            <a:noAutofit/>
          </a:bodyPr>
          <a:lstStyle/>
          <a:p>
            <a:pPr marL="0" indent="0" algn="ctr">
              <a:lnSpc>
                <a:spcPct val="90000"/>
              </a:lnSpc>
              <a:spcBef>
                <a:spcPts val="0"/>
              </a:spcBef>
              <a:buNone/>
            </a:pPr>
            <a:r>
              <a:rPr lang="en-US" sz="6000" b="1" dirty="0">
                <a:latin typeface="Arial"/>
                <a:cs typeface="Arial"/>
              </a:rPr>
              <a:t>“The Lord is not slow in keeping his promise, as some understand slowness. Instead he is patient with you, not wanting anyone to perish, but everyone to come to repentance.” </a:t>
            </a:r>
            <a:r>
              <a:rPr lang="en-US" sz="5400" i="1" dirty="0">
                <a:solidFill>
                  <a:srgbClr val="FFFF00"/>
                </a:solidFill>
                <a:latin typeface="Arial"/>
                <a:cs typeface="Arial"/>
              </a:rPr>
              <a:t>(9) </a:t>
            </a:r>
          </a:p>
          <a:p>
            <a:pPr marL="0" indent="0" algn="ctr">
              <a:lnSpc>
                <a:spcPct val="90000"/>
              </a:lnSpc>
              <a:spcBef>
                <a:spcPts val="0"/>
              </a:spcBef>
              <a:buNone/>
            </a:pPr>
            <a:r>
              <a:rPr lang="en-US" sz="6500" dirty="0">
                <a:latin typeface="Arial"/>
                <a:cs typeface="Arial"/>
              </a:rPr>
              <a:t>    </a:t>
            </a:r>
          </a:p>
          <a:p>
            <a:pPr marL="0" indent="0" algn="ctr">
              <a:lnSpc>
                <a:spcPct val="90000"/>
              </a:lnSpc>
              <a:spcBef>
                <a:spcPts val="0"/>
              </a:spcBef>
              <a:buNone/>
            </a:pPr>
            <a:r>
              <a:rPr lang="en-US" sz="6500" dirty="0">
                <a:latin typeface="Arial"/>
                <a:cs typeface="Arial"/>
              </a:rPr>
              <a:t>                                             </a:t>
            </a:r>
          </a:p>
        </p:txBody>
      </p:sp>
    </p:spTree>
    <p:extLst>
      <p:ext uri="{BB962C8B-B14F-4D97-AF65-F5344CB8AC3E}">
        <p14:creationId xmlns:p14="http://schemas.microsoft.com/office/powerpoint/2010/main" val="642806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638921"/>
            <a:ext cx="9905999" cy="3541714"/>
          </a:xfrm>
        </p:spPr>
        <p:txBody>
          <a:bodyPr>
            <a:noAutofit/>
          </a:bodyPr>
          <a:lstStyle/>
          <a:p>
            <a:pPr marL="0" indent="0" algn="ctr">
              <a:buNone/>
            </a:pPr>
            <a:r>
              <a:rPr lang="en-US" sz="7000" b="1" dirty="0">
                <a:latin typeface="Arial"/>
                <a:cs typeface="Arial"/>
              </a:rPr>
              <a:t>“Bear in mind that our Lord’s patience means salvation….” </a:t>
            </a:r>
          </a:p>
          <a:p>
            <a:pPr marL="0" indent="0" algn="ctr">
              <a:buNone/>
            </a:pPr>
            <a:r>
              <a:rPr lang="en-US" sz="7000" i="1" dirty="0">
                <a:solidFill>
                  <a:srgbClr val="FFFF00"/>
                </a:solidFill>
                <a:latin typeface="Arial"/>
                <a:cs typeface="Arial"/>
              </a:rPr>
              <a:t>(15)</a:t>
            </a:r>
          </a:p>
          <a:p>
            <a:pPr marL="0" indent="0">
              <a:buNone/>
            </a:pPr>
            <a:endParaRPr lang="en-US" sz="7000" dirty="0"/>
          </a:p>
          <a:p>
            <a:pPr marL="0" indent="0">
              <a:buNone/>
            </a:pPr>
            <a:r>
              <a:rPr lang="en-US" sz="7000" dirty="0"/>
              <a:t>                                                    </a:t>
            </a:r>
          </a:p>
        </p:txBody>
      </p:sp>
    </p:spTree>
    <p:extLst>
      <p:ext uri="{BB962C8B-B14F-4D97-AF65-F5344CB8AC3E}">
        <p14:creationId xmlns:p14="http://schemas.microsoft.com/office/powerpoint/2010/main" val="1822633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018" y="1241246"/>
            <a:ext cx="10680737" cy="3541714"/>
          </a:xfrm>
        </p:spPr>
        <p:txBody>
          <a:bodyPr>
            <a:noAutofit/>
          </a:bodyPr>
          <a:lstStyle/>
          <a:p>
            <a:pPr marL="0" indent="0" algn="ctr">
              <a:buNone/>
            </a:pPr>
            <a:r>
              <a:rPr lang="en-US" sz="7000" dirty="0">
                <a:latin typeface="Arial"/>
                <a:cs typeface="Arial"/>
              </a:rPr>
              <a:t>A.D = The </a:t>
            </a:r>
            <a:r>
              <a:rPr lang="en-US" sz="7000" b="1" dirty="0">
                <a:solidFill>
                  <a:srgbClr val="FFFF00"/>
                </a:solidFill>
                <a:latin typeface="Arial"/>
                <a:cs typeface="Arial"/>
              </a:rPr>
              <a:t>Age of Salvation </a:t>
            </a:r>
            <a:r>
              <a:rPr lang="en-US" sz="7000" dirty="0">
                <a:latin typeface="Arial"/>
                <a:cs typeface="Arial"/>
              </a:rPr>
              <a:t>for all peoples of the world</a:t>
            </a:r>
          </a:p>
        </p:txBody>
      </p:sp>
    </p:spTree>
    <p:extLst>
      <p:ext uri="{BB962C8B-B14F-4D97-AF65-F5344CB8AC3E}">
        <p14:creationId xmlns:p14="http://schemas.microsoft.com/office/powerpoint/2010/main" val="3192101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280" y="494886"/>
            <a:ext cx="10837842" cy="3541714"/>
          </a:xfrm>
        </p:spPr>
        <p:txBody>
          <a:bodyPr>
            <a:noAutofit/>
          </a:bodyPr>
          <a:lstStyle/>
          <a:p>
            <a:pPr marL="0" indent="0" algn="ctr">
              <a:lnSpc>
                <a:spcPct val="90000"/>
              </a:lnSpc>
              <a:spcBef>
                <a:spcPts val="0"/>
              </a:spcBef>
              <a:buNone/>
            </a:pPr>
            <a:r>
              <a:rPr lang="en-US" sz="6700" dirty="0">
                <a:latin typeface="Arial"/>
                <a:cs typeface="Arial"/>
              </a:rPr>
              <a:t>“And this gospel of the kingdom will be preached in the whole world as a testimony to all nations, and then the end will come” </a:t>
            </a:r>
          </a:p>
          <a:p>
            <a:pPr marL="0" indent="0" algn="ctr">
              <a:lnSpc>
                <a:spcPct val="90000"/>
              </a:lnSpc>
              <a:spcBef>
                <a:spcPts val="0"/>
              </a:spcBef>
              <a:buNone/>
            </a:pPr>
            <a:r>
              <a:rPr lang="en-US" sz="6000" i="1" dirty="0">
                <a:solidFill>
                  <a:srgbClr val="FFFF00"/>
                </a:solidFill>
                <a:latin typeface="Arial"/>
                <a:cs typeface="Arial"/>
              </a:rPr>
              <a:t>(Mt 24:14)</a:t>
            </a:r>
          </a:p>
          <a:p>
            <a:pPr marL="0" indent="0" algn="ctr">
              <a:lnSpc>
                <a:spcPct val="90000"/>
              </a:lnSpc>
              <a:spcBef>
                <a:spcPts val="0"/>
              </a:spcBef>
              <a:buNone/>
            </a:pPr>
            <a:endParaRPr lang="en-US" sz="6700" dirty="0">
              <a:latin typeface="Arial"/>
              <a:cs typeface="Arial"/>
            </a:endParaRPr>
          </a:p>
          <a:p>
            <a:pPr marL="0" indent="0" algn="ctr">
              <a:lnSpc>
                <a:spcPct val="90000"/>
              </a:lnSpc>
              <a:spcBef>
                <a:spcPts val="0"/>
              </a:spcBef>
              <a:buNone/>
            </a:pPr>
            <a:r>
              <a:rPr lang="en-US" sz="6700" dirty="0">
                <a:latin typeface="Arial"/>
                <a:cs typeface="Arial"/>
              </a:rPr>
              <a:t>                                       </a:t>
            </a:r>
          </a:p>
        </p:txBody>
      </p:sp>
    </p:spTree>
    <p:extLst>
      <p:ext uri="{BB962C8B-B14F-4D97-AF65-F5344CB8AC3E}">
        <p14:creationId xmlns:p14="http://schemas.microsoft.com/office/powerpoint/2010/main" val="826938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26981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072" y="65470"/>
            <a:ext cx="7457440" cy="1402080"/>
          </a:xfrm>
        </p:spPr>
        <p:txBody>
          <a:bodyPr>
            <a:normAutofit/>
          </a:bodyPr>
          <a:lstStyle/>
          <a:p>
            <a:r>
              <a:rPr lang="en-US" sz="4800" i="1" cap="none" dirty="0">
                <a:solidFill>
                  <a:srgbClr val="FFFF00"/>
                </a:solidFill>
                <a:latin typeface="Arial"/>
                <a:cs typeface="Arial"/>
              </a:rPr>
              <a:t>Oskar </a:t>
            </a:r>
            <a:r>
              <a:rPr lang="en-US" sz="4800" i="1" cap="none" dirty="0" err="1">
                <a:solidFill>
                  <a:srgbClr val="FFFF00"/>
                </a:solidFill>
                <a:latin typeface="Arial"/>
                <a:cs typeface="Arial"/>
              </a:rPr>
              <a:t>Shindler</a:t>
            </a:r>
            <a:r>
              <a:rPr lang="en-US" sz="4800" i="1" cap="none" dirty="0">
                <a:solidFill>
                  <a:srgbClr val="FFFF00"/>
                </a:solidFill>
                <a:latin typeface="Arial"/>
                <a:cs typeface="Arial"/>
              </a:rPr>
              <a:t> </a:t>
            </a:r>
            <a:r>
              <a:rPr lang="en-US" sz="4400" i="1" cap="none" dirty="0">
                <a:solidFill>
                  <a:srgbClr val="FFFF00"/>
                </a:solidFill>
                <a:latin typeface="Arial"/>
                <a:cs typeface="Arial"/>
              </a:rPr>
              <a:t>(1908-1974)</a:t>
            </a:r>
          </a:p>
        </p:txBody>
      </p:sp>
      <p:sp>
        <p:nvSpPr>
          <p:cNvPr id="3" name="Content Placeholder 2"/>
          <p:cNvSpPr>
            <a:spLocks noGrp="1"/>
          </p:cNvSpPr>
          <p:nvPr>
            <p:ph idx="1"/>
          </p:nvPr>
        </p:nvSpPr>
        <p:spPr>
          <a:xfrm>
            <a:off x="4228742" y="1156978"/>
            <a:ext cx="9252420" cy="5527157"/>
          </a:xfrm>
        </p:spPr>
        <p:txBody>
          <a:bodyPr>
            <a:noAutofit/>
          </a:bodyPr>
          <a:lstStyle/>
          <a:p>
            <a:pPr marL="0" indent="0">
              <a:lnSpc>
                <a:spcPct val="90000"/>
              </a:lnSpc>
              <a:spcBef>
                <a:spcPts val="0"/>
              </a:spcBef>
              <a:buNone/>
            </a:pPr>
            <a:r>
              <a:rPr lang="en-US" sz="6500" dirty="0">
                <a:latin typeface="Arial"/>
                <a:cs typeface="Arial"/>
              </a:rPr>
              <a:t>“I could have got </a:t>
            </a:r>
          </a:p>
          <a:p>
            <a:pPr marL="0" indent="0">
              <a:lnSpc>
                <a:spcPct val="90000"/>
              </a:lnSpc>
              <a:spcBef>
                <a:spcPts val="0"/>
              </a:spcBef>
              <a:buNone/>
            </a:pPr>
            <a:r>
              <a:rPr lang="en-US" sz="6500" dirty="0">
                <a:latin typeface="Arial"/>
                <a:cs typeface="Arial"/>
              </a:rPr>
              <a:t>more out…. I could </a:t>
            </a:r>
          </a:p>
          <a:p>
            <a:pPr marL="0" indent="0">
              <a:lnSpc>
                <a:spcPct val="90000"/>
              </a:lnSpc>
              <a:spcBef>
                <a:spcPts val="0"/>
              </a:spcBef>
              <a:buNone/>
            </a:pPr>
            <a:r>
              <a:rPr lang="en-US" sz="6500" dirty="0">
                <a:latin typeface="Arial"/>
                <a:cs typeface="Arial"/>
              </a:rPr>
              <a:t>have got more…. I </a:t>
            </a:r>
          </a:p>
          <a:p>
            <a:pPr marL="0" indent="0">
              <a:lnSpc>
                <a:spcPct val="90000"/>
              </a:lnSpc>
              <a:spcBef>
                <a:spcPts val="0"/>
              </a:spcBef>
              <a:buNone/>
            </a:pPr>
            <a:r>
              <a:rPr lang="en-US" sz="6500" dirty="0">
                <a:latin typeface="Arial"/>
                <a:cs typeface="Arial"/>
              </a:rPr>
              <a:t>threw away so much money…. I didn’t do enough!” </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50557"/>
            <a:ext cx="4033520" cy="617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986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hindler_smal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68775"/>
          </a:xfrm>
        </p:spPr>
      </p:pic>
    </p:spTree>
    <p:extLst>
      <p:ext uri="{BB962C8B-B14F-4D97-AF65-F5344CB8AC3E}">
        <p14:creationId xmlns:p14="http://schemas.microsoft.com/office/powerpoint/2010/main" val="7115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1425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3057" y="628514"/>
            <a:ext cx="9905999" cy="5707892"/>
          </a:xfrm>
        </p:spPr>
        <p:txBody>
          <a:bodyPr>
            <a:noAutofit/>
          </a:bodyPr>
          <a:lstStyle/>
          <a:p>
            <a:pPr marL="0" indent="0" algn="ctr">
              <a:buNone/>
            </a:pPr>
            <a:r>
              <a:rPr lang="en-US" sz="7000" b="1" dirty="0">
                <a:latin typeface="Arial"/>
                <a:cs typeface="Arial"/>
              </a:rPr>
              <a:t>“Grow in the grace and knowledge of our Lord and Savior Jesus Christ”  </a:t>
            </a:r>
            <a:r>
              <a:rPr lang="en-US" sz="6000" i="1" dirty="0">
                <a:solidFill>
                  <a:srgbClr val="FFFF00"/>
                </a:solidFill>
                <a:latin typeface="Arial"/>
                <a:cs typeface="Arial"/>
              </a:rPr>
              <a:t>(18)</a:t>
            </a:r>
          </a:p>
          <a:p>
            <a:pPr marL="0" indent="0" algn="ctr">
              <a:buNone/>
            </a:pPr>
            <a:endParaRPr lang="en-US" sz="7000" dirty="0">
              <a:latin typeface="Arial"/>
              <a:cs typeface="Arial"/>
            </a:endParaRPr>
          </a:p>
          <a:p>
            <a:pPr marL="0" indent="0" algn="ctr">
              <a:buNone/>
            </a:pPr>
            <a:r>
              <a:rPr lang="en-US" sz="7000" dirty="0">
                <a:latin typeface="Arial"/>
                <a:cs typeface="Arial"/>
              </a:rPr>
              <a:t>                                                  </a:t>
            </a:r>
          </a:p>
        </p:txBody>
      </p:sp>
    </p:spTree>
    <p:extLst>
      <p:ext uri="{BB962C8B-B14F-4D97-AF65-F5344CB8AC3E}">
        <p14:creationId xmlns:p14="http://schemas.microsoft.com/office/powerpoint/2010/main" val="491213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5822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1372186"/>
            <a:ext cx="9905999" cy="3541714"/>
          </a:xfrm>
        </p:spPr>
        <p:txBody>
          <a:bodyPr>
            <a:noAutofit/>
          </a:bodyPr>
          <a:lstStyle/>
          <a:p>
            <a:pPr marL="0" indent="0" algn="ctr">
              <a:buNone/>
            </a:pPr>
            <a:r>
              <a:rPr lang="en-US" sz="7000" b="1" dirty="0">
                <a:solidFill>
                  <a:srgbClr val="FFFF00"/>
                </a:solidFill>
                <a:latin typeface="Arial"/>
                <a:cs typeface="Arial"/>
              </a:rPr>
              <a:t>I. THE DAY OF THE LORD WILL COME</a:t>
            </a:r>
          </a:p>
          <a:p>
            <a:pPr marL="0" indent="0">
              <a:buNone/>
            </a:pPr>
            <a:r>
              <a:rPr lang="en-US" sz="7000" dirty="0">
                <a:solidFill>
                  <a:srgbClr val="FFFF00"/>
                </a:solidFill>
                <a:latin typeface="Arial"/>
                <a:cs typeface="Arial"/>
              </a:rPr>
              <a:t>          </a:t>
            </a:r>
            <a:r>
              <a:rPr lang="en-US" sz="7000" i="1" dirty="0">
                <a:solidFill>
                  <a:srgbClr val="FFFF00"/>
                </a:solidFill>
                <a:latin typeface="Arial"/>
                <a:cs typeface="Arial"/>
              </a:rPr>
              <a:t>   (1-7, 10)</a:t>
            </a:r>
          </a:p>
        </p:txBody>
      </p:sp>
    </p:spTree>
    <p:extLst>
      <p:ext uri="{BB962C8B-B14F-4D97-AF65-F5344CB8AC3E}">
        <p14:creationId xmlns:p14="http://schemas.microsoft.com/office/powerpoint/2010/main" val="3834287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882" y="663262"/>
            <a:ext cx="11397803" cy="5840569"/>
          </a:xfrm>
        </p:spPr>
        <p:txBody>
          <a:bodyPr>
            <a:noAutofit/>
          </a:bodyPr>
          <a:lstStyle/>
          <a:p>
            <a:pPr marL="0" indent="0">
              <a:lnSpc>
                <a:spcPct val="90000"/>
              </a:lnSpc>
              <a:spcBef>
                <a:spcPts val="0"/>
              </a:spcBef>
              <a:buNone/>
            </a:pPr>
            <a:r>
              <a:rPr lang="en-US" sz="6500" b="1" dirty="0">
                <a:latin typeface="Arial"/>
                <a:cs typeface="Arial"/>
              </a:rPr>
              <a:t>“Dear friends, this is now my second letter to you. I have written both of them as reminders to stimulate you to </a:t>
            </a:r>
            <a:r>
              <a:rPr lang="en-US" sz="6500" b="1" dirty="0">
                <a:solidFill>
                  <a:schemeClr val="accent5">
                    <a:lumMod val="40000"/>
                    <a:lumOff val="60000"/>
                  </a:schemeClr>
                </a:solidFill>
                <a:latin typeface="Arial"/>
                <a:cs typeface="Arial"/>
              </a:rPr>
              <a:t>wholesome thinking</a:t>
            </a:r>
            <a:r>
              <a:rPr lang="en-US" sz="6500" b="1" dirty="0">
                <a:latin typeface="Arial"/>
                <a:cs typeface="Arial"/>
              </a:rPr>
              <a:t>.”  </a:t>
            </a:r>
          </a:p>
          <a:p>
            <a:pPr marL="0" indent="0">
              <a:lnSpc>
                <a:spcPct val="90000"/>
              </a:lnSpc>
              <a:spcBef>
                <a:spcPts val="0"/>
              </a:spcBef>
              <a:buNone/>
            </a:pPr>
            <a:r>
              <a:rPr lang="en-US" sz="6500" b="1" i="1" dirty="0">
                <a:solidFill>
                  <a:srgbClr val="FFFF00"/>
                </a:solidFill>
                <a:latin typeface="Arial"/>
                <a:cs typeface="Arial"/>
              </a:rPr>
              <a:t>                       </a:t>
            </a:r>
            <a:r>
              <a:rPr lang="en-US" sz="6000" i="1" dirty="0">
                <a:solidFill>
                  <a:srgbClr val="FFFF00"/>
                </a:solidFill>
                <a:latin typeface="Arial"/>
                <a:cs typeface="Arial"/>
              </a:rPr>
              <a:t>(1)</a:t>
            </a:r>
          </a:p>
        </p:txBody>
      </p:sp>
    </p:spTree>
    <p:extLst>
      <p:ext uri="{BB962C8B-B14F-4D97-AF65-F5344CB8AC3E}">
        <p14:creationId xmlns:p14="http://schemas.microsoft.com/office/powerpoint/2010/main" val="1614084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362064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docProps/app.xml><?xml version="1.0" encoding="utf-8"?>
<Properties xmlns="http://schemas.openxmlformats.org/officeDocument/2006/extended-properties" xmlns:vt="http://schemas.openxmlformats.org/officeDocument/2006/docPropsVTypes">
  <Template>TM04033919[[fn=Circuit]]</Template>
  <TotalTime>5805</TotalTime>
  <Words>863</Words>
  <Application>Microsoft Office PowerPoint</Application>
  <PresentationFormat>Widescreen</PresentationFormat>
  <Paragraphs>128</Paragraphs>
  <Slides>59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Malgun Gothic</vt:lpstr>
      <vt:lpstr>Malgun Gothic</vt:lpstr>
      <vt:lpstr>Tw Cen MT</vt:lpstr>
      <vt:lpstr>Arial</vt:lpstr>
      <vt:lpstr>Trebuchet MS</vt:lpstr>
      <vt:lpstr>Circuit</vt:lpstr>
      <vt:lpstr>2017 New Year’s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Oskar Shindler (1908-1974)</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GD</dc:creator>
  <cp:lastModifiedBy>Abraham</cp:lastModifiedBy>
  <cp:revision>226</cp:revision>
  <dcterms:created xsi:type="dcterms:W3CDTF">2016-07-16T15:33:43Z</dcterms:created>
  <dcterms:modified xsi:type="dcterms:W3CDTF">2016-12-25T04:38:28Z</dcterms:modified>
</cp:coreProperties>
</file>