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84" r:id="rId1"/>
  </p:sldMasterIdLst>
  <p:handoutMasterIdLst>
    <p:handoutMasterId r:id="rId28"/>
  </p:handoutMasterIdLst>
  <p:sldIdLst>
    <p:sldId id="256" r:id="rId2"/>
    <p:sldId id="258" r:id="rId3"/>
    <p:sldId id="257" r:id="rId4"/>
    <p:sldId id="259" r:id="rId5"/>
    <p:sldId id="289" r:id="rId6"/>
    <p:sldId id="269" r:id="rId7"/>
    <p:sldId id="290" r:id="rId8"/>
    <p:sldId id="270" r:id="rId9"/>
    <p:sldId id="261" r:id="rId10"/>
    <p:sldId id="271" r:id="rId11"/>
    <p:sldId id="272" r:id="rId12"/>
    <p:sldId id="265" r:id="rId13"/>
    <p:sldId id="273" r:id="rId14"/>
    <p:sldId id="274" r:id="rId15"/>
    <p:sldId id="275" r:id="rId16"/>
    <p:sldId id="277" r:id="rId17"/>
    <p:sldId id="278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504" y="-1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7843-9DF8-4752-A641-06E1295D8333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D218-9007-4B82-92F2-D4BFA171A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9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1793D34-AED9-496B-992E-637B3AAB9362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52C2A2-429A-43DE-B85C-534A2F4F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76800"/>
            <a:ext cx="89154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2015 Continental Directors </a:t>
            </a:r>
            <a:br>
              <a:rPr lang="en-US" sz="5400" dirty="0"/>
            </a:br>
            <a:r>
              <a:rPr lang="en-US" sz="5400" dirty="0"/>
              <a:t>Conferences Report</a:t>
            </a:r>
            <a:r>
              <a:rPr lang="en-US" sz="5000" dirty="0">
                <a:solidFill>
                  <a:schemeClr val="tx1"/>
                </a:solidFill>
              </a:rPr>
              <a:t> </a:t>
            </a: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(Dec., 2014 – Jan., 2015)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by Pastor Abraham Kim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37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565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2. South Sudan</a:t>
            </a:r>
            <a:r>
              <a:rPr lang="en-US" sz="5400" dirty="0" smtClean="0"/>
              <a:t>: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sz="quarter" idx="13"/>
          </p:nvPr>
        </p:nvSpPr>
        <p:spPr>
          <a:xfrm>
            <a:off x="167640" y="1207008"/>
            <a:ext cx="4023360" cy="42793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Sh. </a:t>
            </a:r>
            <a:r>
              <a:rPr lang="en-US" sz="2400" dirty="0" err="1"/>
              <a:t>Padiet</a:t>
            </a:r>
            <a:r>
              <a:rPr lang="en-US" sz="2400" dirty="0"/>
              <a:t> Deng to get his company’s HQ </a:t>
            </a:r>
            <a:r>
              <a:rPr lang="en-US" sz="2400" dirty="0" smtClean="0"/>
              <a:t>office </a:t>
            </a:r>
            <a:r>
              <a:rPr lang="en-US" sz="2400" dirty="0"/>
              <a:t>job to </a:t>
            </a:r>
            <a:r>
              <a:rPr lang="en-US" sz="2400" dirty="0" smtClean="0"/>
              <a:t>serve Juba ministry.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1219200"/>
            <a:ext cx="5452872" cy="838200"/>
          </a:xfrm>
        </p:spPr>
        <p:txBody>
          <a:bodyPr>
            <a:noAutofit/>
          </a:bodyPr>
          <a:lstStyle/>
          <a:p>
            <a:r>
              <a:rPr lang="en-US" sz="2400" dirty="0"/>
              <a:t>Construction </a:t>
            </a:r>
            <a:r>
              <a:rPr lang="en-US" sz="2400" dirty="0" smtClean="0"/>
              <a:t>of a </a:t>
            </a:r>
            <a:r>
              <a:rPr lang="en-US" sz="2400" dirty="0"/>
              <a:t>Bible House.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5800" y="2362200"/>
            <a:ext cx="43434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2575737"/>
            <a:ext cx="40385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0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7010400" cy="91439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3. Dr. Samuel </a:t>
            </a:r>
            <a:r>
              <a:rPr lang="en-US" sz="6000" dirty="0" err="1" smtClean="0"/>
              <a:t>Yoo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9144000" cy="5410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Self-support </a:t>
            </a:r>
            <a:r>
              <a:rPr lang="en-US" sz="3000" dirty="0"/>
              <a:t>and pioneering of Swaziland campuses. </a:t>
            </a:r>
            <a:r>
              <a:rPr lang="en-US" sz="3000" b="1" dirty="0" smtClean="0">
                <a:solidFill>
                  <a:schemeClr val="tx2"/>
                </a:solidFill>
              </a:rPr>
              <a:t>Uganda </a:t>
            </a:r>
            <a:r>
              <a:rPr lang="en-US" sz="3000" b="1" dirty="0" err="1">
                <a:solidFill>
                  <a:schemeClr val="tx2"/>
                </a:solidFill>
              </a:rPr>
              <a:t>Kyambogo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</a:rPr>
              <a:t>chapter </a:t>
            </a:r>
            <a:r>
              <a:rPr lang="en-US" sz="3000" dirty="0" smtClean="0"/>
              <a:t>- Stewardship </a:t>
            </a:r>
            <a:r>
              <a:rPr lang="en-US" sz="3000" dirty="0"/>
              <a:t>of </a:t>
            </a:r>
            <a:r>
              <a:rPr lang="en-US" sz="3000" dirty="0" err="1" smtClean="0"/>
              <a:t>Shep</a:t>
            </a:r>
            <a:r>
              <a:rPr lang="en-US" sz="3000" dirty="0" smtClean="0"/>
              <a:t>. </a:t>
            </a:r>
            <a:r>
              <a:rPr lang="en-US" sz="3000" dirty="0"/>
              <a:t>Julius, Daniel, </a:t>
            </a:r>
            <a:r>
              <a:rPr lang="en-US" sz="3000" dirty="0" err="1"/>
              <a:t>Katrigume</a:t>
            </a:r>
            <a:r>
              <a:rPr lang="en-US" sz="300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7808" y="2819400"/>
            <a:ext cx="339634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9200" y="2842591"/>
            <a:ext cx="2902931" cy="3499104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600200" y="5410200"/>
            <a:ext cx="1371600" cy="1447800"/>
          </a:xfrm>
          <a:prstGeom prst="donut">
            <a:avLst>
              <a:gd name="adj" fmla="val 3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0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1524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Europe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62000" y="0"/>
            <a:ext cx="102412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7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Europe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51638"/>
            <a:ext cx="8991600" cy="5244362"/>
          </a:xfrm>
        </p:spPr>
        <p:txBody>
          <a:bodyPr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/>
              <a:t>Native leaders (Walter </a:t>
            </a:r>
            <a:r>
              <a:rPr lang="en-US" sz="4000" dirty="0" err="1"/>
              <a:t>Nett</a:t>
            </a:r>
            <a:r>
              <a:rPr lang="en-US" sz="4000" dirty="0"/>
              <a:t>, Reiner </a:t>
            </a:r>
            <a:r>
              <a:rPr lang="en-US" sz="4000" dirty="0" err="1"/>
              <a:t>Schauwienold</a:t>
            </a:r>
            <a:r>
              <a:rPr lang="en-US" sz="4000" dirty="0"/>
              <a:t>, Ian </a:t>
            </a:r>
            <a:r>
              <a:rPr lang="en-US" sz="4000" dirty="0" err="1"/>
              <a:t>Kaier</a:t>
            </a:r>
            <a:r>
              <a:rPr lang="en-US" sz="4000" dirty="0"/>
              <a:t>, Paul </a:t>
            </a:r>
            <a:r>
              <a:rPr lang="en-US" sz="4000" dirty="0" smtClean="0"/>
              <a:t>Ridge</a:t>
            </a:r>
            <a:r>
              <a:rPr lang="en-US" sz="4000" dirty="0"/>
              <a:t>) formed a beautiful vessel. </a:t>
            </a:r>
            <a:endParaRPr lang="en-US" sz="4000" dirty="0" smtClean="0"/>
          </a:p>
          <a:p>
            <a:pPr lvl="0"/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Walter </a:t>
            </a:r>
            <a:r>
              <a:rPr lang="en-US" sz="4000" dirty="0" err="1"/>
              <a:t>Nett’s</a:t>
            </a:r>
            <a:r>
              <a:rPr lang="en-US" sz="4000" dirty="0"/>
              <a:t> 2</a:t>
            </a:r>
            <a:r>
              <a:rPr lang="en-US" sz="4000" baseline="30000" dirty="0"/>
              <a:t>nd</a:t>
            </a:r>
            <a:r>
              <a:rPr lang="en-US" sz="4000" dirty="0"/>
              <a:t> term (2016-2019) supported. </a:t>
            </a:r>
            <a:endParaRPr lang="en-US" sz="4000" dirty="0" smtClean="0"/>
          </a:p>
          <a:p>
            <a:pPr lvl="0"/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Henry Park succeeded Dr. Paul Hong as HQ representative.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5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76200"/>
            <a:ext cx="8763000" cy="91439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Europe Prayer Topics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2964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Unity/</a:t>
            </a:r>
            <a:r>
              <a:rPr lang="en-US" sz="3200" dirty="0" err="1" smtClean="0"/>
              <a:t>Coworking</a:t>
            </a:r>
            <a:r>
              <a:rPr lang="en-US" sz="3200" dirty="0" smtClean="0"/>
              <a:t> – France (Dr</a:t>
            </a:r>
            <a:r>
              <a:rPr lang="en-US" sz="3200" dirty="0"/>
              <a:t>. Marc </a:t>
            </a:r>
            <a:r>
              <a:rPr lang="en-US" sz="3200" dirty="0" smtClean="0"/>
              <a:t>Choi), Serbia (Director--Daniel </a:t>
            </a:r>
            <a:r>
              <a:rPr lang="en-US" sz="3200" dirty="0" err="1" smtClean="0"/>
              <a:t>Ko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Young </a:t>
            </a:r>
            <a:r>
              <a:rPr lang="en-US" sz="3200" dirty="0"/>
              <a:t>Leaders’ conference “Encounter 2015” (college students </a:t>
            </a:r>
            <a:r>
              <a:rPr lang="en-US" sz="3200" dirty="0" smtClean="0"/>
              <a:t>&amp; </a:t>
            </a:r>
            <a:r>
              <a:rPr lang="en-US" sz="3200" dirty="0"/>
              <a:t>graduates; 80+) in July 2015. Pray for developing MBF/HBF conferences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Dr</a:t>
            </a:r>
            <a:r>
              <a:rPr lang="en-US" sz="3200" dirty="0"/>
              <a:t>. Joseph </a:t>
            </a:r>
            <a:r>
              <a:rPr lang="en-US" sz="3200" dirty="0" err="1"/>
              <a:t>Jin</a:t>
            </a:r>
            <a:r>
              <a:rPr lang="en-US" sz="3200" dirty="0"/>
              <a:t> (</a:t>
            </a:r>
            <a:r>
              <a:rPr lang="en-US" sz="3200" dirty="0" smtClean="0"/>
              <a:t>Norway - complete </a:t>
            </a:r>
            <a:r>
              <a:rPr lang="en-US" sz="3200" dirty="0"/>
              <a:t>recovery), Elizabeth Yoon (</a:t>
            </a:r>
            <a:r>
              <a:rPr lang="en-US" sz="3200" dirty="0" smtClean="0"/>
              <a:t>Serbia - </a:t>
            </a:r>
            <a:r>
              <a:rPr lang="en-US" sz="3200" dirty="0"/>
              <a:t>Recovery after cancer treatment), Susanna Cha (</a:t>
            </a:r>
            <a:r>
              <a:rPr lang="en-US" sz="3200" dirty="0" smtClean="0"/>
              <a:t>U.K - cancer </a:t>
            </a:r>
            <a:r>
              <a:rPr lang="en-US" sz="3200" dirty="0"/>
              <a:t>returned)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06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533401" y="-15240"/>
            <a:ext cx="1033327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CIS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448800" cy="5638800"/>
          </a:xfrm>
        </p:spPr>
        <p:txBody>
          <a:bodyPr>
            <a:noAutofit/>
          </a:bodyPr>
          <a:lstStyle/>
          <a:p>
            <a:pPr marL="463550" lvl="0" indent="-463550">
              <a:buFont typeface="Arial" panose="020B0604020202020204" pitchFamily="34" charset="0"/>
              <a:buChar char="•"/>
            </a:pPr>
            <a:r>
              <a:rPr lang="en-US" sz="3200" dirty="0" smtClean="0"/>
              <a:t>Economic </a:t>
            </a:r>
            <a:r>
              <a:rPr lang="en-US" sz="3200" dirty="0"/>
              <a:t>depression in Russian and CIS but ministry is growing in most </a:t>
            </a:r>
            <a:r>
              <a:rPr lang="en-US" sz="3200" dirty="0" smtClean="0"/>
              <a:t>chapters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encouraged </a:t>
            </a:r>
            <a:r>
              <a:rPr lang="en-US" sz="3200" dirty="0"/>
              <a:t>by 2014 CIS conference</a:t>
            </a:r>
            <a:r>
              <a:rPr lang="en-US" sz="3200" dirty="0" smtClean="0"/>
              <a:t>.</a:t>
            </a:r>
            <a:endParaRPr lang="en-US" sz="1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Peter </a:t>
            </a:r>
            <a:r>
              <a:rPr lang="en-US" sz="3200" dirty="0" err="1" smtClean="0"/>
              <a:t>Lyu</a:t>
            </a:r>
            <a:r>
              <a:rPr lang="en-US" sz="3200" dirty="0" smtClean="0"/>
              <a:t> (Mainz, Germany) &amp; Jane Han (NJ, USA) served 10 children.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</a:t>
            </a:r>
            <a:r>
              <a:rPr lang="en-US" sz="3200" dirty="0"/>
              <a:t>. John Lee (Ukraine) served </a:t>
            </a:r>
            <a:r>
              <a:rPr lang="en-US" sz="3200" dirty="0" smtClean="0"/>
              <a:t>Kazakhstan (</a:t>
            </a:r>
            <a:r>
              <a:rPr lang="en-US" sz="3200" dirty="0"/>
              <a:t>Astana, Almaty) </a:t>
            </a:r>
            <a:r>
              <a:rPr lang="en-US" sz="3200" dirty="0" smtClean="0"/>
              <a:t>leaders with </a:t>
            </a:r>
            <a:r>
              <a:rPr lang="en-US" sz="3200" dirty="0"/>
              <a:t>the words of </a:t>
            </a:r>
            <a:r>
              <a:rPr lang="en-US" sz="3200" dirty="0" smtClean="0"/>
              <a:t>God. </a:t>
            </a:r>
            <a:r>
              <a:rPr lang="en-US" sz="3200" dirty="0"/>
              <a:t>(plan to serve Moscow leaders in 2015)</a:t>
            </a:r>
            <a:endParaRPr lang="en-US" sz="6000" dirty="0" smtClean="0"/>
          </a:p>
          <a:p>
            <a:pPr marL="463550" lvl="0" indent="-463550">
              <a:buFont typeface="Arial" panose="020B0604020202020204" pitchFamily="34" charset="0"/>
              <a:buChar char="•"/>
            </a:pPr>
            <a:r>
              <a:rPr lang="en-US" sz="3200" dirty="0" smtClean="0"/>
              <a:t>P</a:t>
            </a:r>
            <a:r>
              <a:rPr lang="en-US" sz="3200" dirty="0"/>
              <a:t>. Ron served closing message on </a:t>
            </a:r>
            <a:r>
              <a:rPr lang="en-US" sz="3200" dirty="0" err="1"/>
              <a:t>Lk</a:t>
            </a:r>
            <a:r>
              <a:rPr lang="en-US" sz="3200" dirty="0"/>
              <a:t> </a:t>
            </a:r>
            <a:r>
              <a:rPr lang="en-US" sz="3200" dirty="0" smtClean="0"/>
              <a:t>24:36-49.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7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9067800" cy="5244362"/>
          </a:xfrm>
        </p:spPr>
        <p:txBody>
          <a:bodyPr>
            <a:noAutofit/>
          </a:bodyPr>
          <a:lstStyle/>
          <a:p>
            <a:pPr marL="396875" lvl="0" indent="-396875">
              <a:buFont typeface="Arial" panose="020B0604020202020204" pitchFamily="34" charset="0"/>
              <a:buChar char="•"/>
            </a:pPr>
            <a:r>
              <a:rPr lang="en-US" sz="3100" dirty="0" smtClean="0"/>
              <a:t>Next </a:t>
            </a:r>
            <a:r>
              <a:rPr lang="en-US" sz="3100" dirty="0"/>
              <a:t>CIS conference in 2019.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pPr marL="396875" lvl="0" indent="-396875">
              <a:buFont typeface="Arial" panose="020B0604020202020204" pitchFamily="34" charset="0"/>
              <a:buChar char="•"/>
            </a:pPr>
            <a:r>
              <a:rPr lang="en-US" sz="3100" dirty="0" smtClean="0"/>
              <a:t>Next </a:t>
            </a:r>
            <a:r>
              <a:rPr lang="en-US" sz="3100" dirty="0"/>
              <a:t>2016 directors’ conference in Kiev, Ukraine. </a:t>
            </a:r>
            <a:endParaRPr lang="en-US" sz="3100" dirty="0" smtClean="0"/>
          </a:p>
          <a:p>
            <a:pPr lvl="0"/>
            <a:endParaRPr lang="en-US" sz="1000" dirty="0" smtClean="0"/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3100" dirty="0" smtClean="0"/>
              <a:t>David </a:t>
            </a:r>
            <a:r>
              <a:rPr lang="en-US" sz="3100" dirty="0"/>
              <a:t>Lee (Yekaterinburg) was recommended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as </a:t>
            </a:r>
            <a:r>
              <a:rPr lang="en-US" sz="3100" dirty="0"/>
              <a:t>next term (2016-2019) CIS </a:t>
            </a:r>
            <a:r>
              <a:rPr lang="en-US" sz="3100" dirty="0" smtClean="0"/>
              <a:t>coordinator </a:t>
            </a:r>
            <a:r>
              <a:rPr lang="en-US" sz="3200" dirty="0" smtClean="0"/>
              <a:t>(If </a:t>
            </a:r>
            <a:r>
              <a:rPr lang="en-US" sz="3200" dirty="0"/>
              <a:t>he doesn’t accept, M. David </a:t>
            </a:r>
            <a:r>
              <a:rPr lang="en-US" sz="3200" dirty="0" err="1"/>
              <a:t>Byun</a:t>
            </a:r>
            <a:r>
              <a:rPr lang="en-US" sz="3200" dirty="0"/>
              <a:t> will serve a second term). </a:t>
            </a:r>
          </a:p>
          <a:p>
            <a:pPr marL="396875" lvl="0" indent="-396875">
              <a:buFont typeface="Arial" panose="020B0604020202020204" pitchFamily="34" charset="0"/>
              <a:buChar char="•"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2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76200"/>
            <a:ext cx="8763000" cy="91439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CIS Prayer Topics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92964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Restoration </a:t>
            </a:r>
            <a:r>
              <a:rPr lang="en-US" sz="3200" dirty="0"/>
              <a:t>of God’s church along the ancient Silk Road in Central </a:t>
            </a:r>
            <a:r>
              <a:rPr lang="en-US" sz="3200" dirty="0" smtClean="0"/>
              <a:t>Asia </a:t>
            </a:r>
            <a:r>
              <a:rPr lang="en-US" sz="3200" dirty="0"/>
              <a:t>(Kazakhstan, Kyrgyzstan, Uzbekistan, Tajikistan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Continuing </a:t>
            </a:r>
            <a:r>
              <a:rPr lang="en-US" sz="3200" dirty="0"/>
              <a:t>staff training of Russia </a:t>
            </a: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Central </a:t>
            </a:r>
            <a:r>
              <a:rPr lang="en-US" sz="3200" dirty="0"/>
              <a:t>Asian native </a:t>
            </a:r>
            <a:r>
              <a:rPr lang="en-US" sz="3200" dirty="0" smtClean="0"/>
              <a:t>leaders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-gen </a:t>
            </a:r>
            <a:r>
              <a:rPr lang="en-US" sz="3200" dirty="0"/>
              <a:t>conference in Moscow in July </a:t>
            </a:r>
            <a:r>
              <a:rPr lang="en-US" sz="320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3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81000" y="0"/>
            <a:ext cx="10198418" cy="72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4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98174" y="-29817"/>
            <a:ext cx="9633227" cy="6838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3313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Oceania SBC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927838"/>
            <a:ext cx="9829800" cy="5244362"/>
          </a:xfrm>
        </p:spPr>
        <p:txBody>
          <a:bodyPr>
            <a:no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/>
              <a:t>26 missionaries and 13 native leaders attended. </a:t>
            </a:r>
            <a:r>
              <a:rPr lang="en-US" sz="3200" dirty="0" err="1"/>
              <a:t>Ison</a:t>
            </a:r>
            <a:r>
              <a:rPr lang="en-US" sz="3200" dirty="0"/>
              <a:t> Hong &amp; Vincent </a:t>
            </a:r>
            <a:r>
              <a:rPr lang="en-US" sz="3200" dirty="0" smtClean="0"/>
              <a:t>Lee (Malaysia) first </a:t>
            </a:r>
            <a:r>
              <a:rPr lang="en-US" sz="3200" dirty="0"/>
              <a:t>attended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1500" dirty="0" smtClean="0"/>
              <a:t>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/>
              <a:t>P</a:t>
            </a:r>
            <a:r>
              <a:rPr lang="en-US" sz="3200" dirty="0"/>
              <a:t>. Mark </a:t>
            </a:r>
            <a:r>
              <a:rPr lang="en-US" sz="3200" dirty="0" err="1" smtClean="0"/>
              <a:t>Vucekovich</a:t>
            </a:r>
            <a:r>
              <a:rPr lang="en-US" sz="3200" dirty="0" smtClean="0"/>
              <a:t>, </a:t>
            </a:r>
            <a:r>
              <a:rPr lang="en-US" sz="3200" dirty="0"/>
              <a:t>Drs. James &amp; Sarah Kim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(</a:t>
            </a:r>
            <a:r>
              <a:rPr lang="en-US" sz="3200" dirty="0"/>
              <a:t>USA) attended. </a:t>
            </a:r>
            <a:endParaRPr lang="en-US" sz="3200" dirty="0" smtClean="0"/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3200" dirty="0" smtClean="0"/>
              <a:t>China </a:t>
            </a:r>
            <a:r>
              <a:rPr lang="en-US" sz="3200" dirty="0"/>
              <a:t>women missionaries had a conference in 2014 in Korea. Korea will host </a:t>
            </a:r>
            <a:r>
              <a:rPr lang="en-US" sz="3200" dirty="0" smtClean="0"/>
              <a:t>China      missionaries (</a:t>
            </a:r>
            <a:r>
              <a:rPr lang="en-US" sz="3200" dirty="0"/>
              <a:t>both men </a:t>
            </a:r>
            <a:r>
              <a:rPr lang="en-US" sz="3200" dirty="0" smtClean="0"/>
              <a:t>&amp; </a:t>
            </a:r>
            <a:r>
              <a:rPr lang="en-US" sz="3200" dirty="0"/>
              <a:t>women; 42 in 20 chapters) conference every other </a:t>
            </a:r>
            <a:r>
              <a:rPr lang="en-US" sz="3200" dirty="0" smtClean="0"/>
              <a:t>year (</a:t>
            </a:r>
            <a:r>
              <a:rPr lang="en-US" sz="3200" dirty="0"/>
              <a:t>next </a:t>
            </a:r>
            <a:r>
              <a:rPr lang="en-US" sz="3200" dirty="0" smtClean="0"/>
              <a:t>conference </a:t>
            </a:r>
            <a:r>
              <a:rPr lang="en-US" sz="3200" dirty="0"/>
              <a:t>in 2016).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27838"/>
            <a:ext cx="9829800" cy="5244362"/>
          </a:xfrm>
        </p:spPr>
        <p:txBody>
          <a:bodyPr>
            <a:no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3200" dirty="0" smtClean="0"/>
              <a:t>Expenses </a:t>
            </a:r>
            <a:r>
              <a:rPr lang="en-US" sz="3200" dirty="0"/>
              <a:t>for China </a:t>
            </a:r>
            <a:r>
              <a:rPr lang="en-US" sz="3200" dirty="0" smtClean="0"/>
              <a:t> missionaries conferences</a:t>
            </a:r>
            <a:br>
              <a:rPr lang="en-US" sz="3200" dirty="0" smtClean="0"/>
            </a:br>
            <a:r>
              <a:rPr lang="en-US" sz="3200" dirty="0" smtClean="0"/>
              <a:t>will be supported </a:t>
            </a:r>
            <a:r>
              <a:rPr lang="en-US" sz="3200" dirty="0"/>
              <a:t>by HQ/Korea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3200" dirty="0" smtClean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3200" dirty="0" smtClean="0"/>
              <a:t>M. </a:t>
            </a:r>
            <a:r>
              <a:rPr lang="en-US" sz="3200" dirty="0"/>
              <a:t>Peter Lee (Indonesia) succeeded M. Daniel </a:t>
            </a:r>
            <a:r>
              <a:rPr lang="en-US" sz="3200" dirty="0" err="1"/>
              <a:t>Jeong</a:t>
            </a:r>
            <a:r>
              <a:rPr lang="en-US" sz="3200" dirty="0"/>
              <a:t> (Japan</a:t>
            </a:r>
            <a:r>
              <a:rPr lang="en-US" sz="3200" dirty="0" smtClean="0"/>
              <a:t>) as </a:t>
            </a:r>
            <a:r>
              <a:rPr lang="en-US" sz="3200" dirty="0"/>
              <a:t>Asia coordinator.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7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81001"/>
            <a:ext cx="8763000" cy="91439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ASIA Prayer Topics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916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China </a:t>
            </a:r>
            <a:r>
              <a:rPr lang="en-US" sz="3200" dirty="0"/>
              <a:t>and North </a:t>
            </a:r>
            <a:r>
              <a:rPr lang="en-US" sz="3200" dirty="0" smtClean="0"/>
              <a:t>Korea - China </a:t>
            </a:r>
            <a:r>
              <a:rPr lang="en-US" sz="3200" dirty="0"/>
              <a:t>government works toward evacuating </a:t>
            </a:r>
            <a:r>
              <a:rPr lang="en-US" sz="3200" dirty="0" smtClean="0"/>
              <a:t>all foreign </a:t>
            </a:r>
            <a:r>
              <a:rPr lang="en-US" sz="3200" dirty="0"/>
              <a:t>missionaries by </a:t>
            </a:r>
            <a:r>
              <a:rPr lang="en-US" sz="3200" dirty="0" smtClean="0"/>
              <a:t>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Staff </a:t>
            </a:r>
            <a:r>
              <a:rPr lang="en-US" sz="3200" dirty="0"/>
              <a:t>training for Philippines </a:t>
            </a:r>
            <a:r>
              <a:rPr lang="en-US" sz="3200" dirty="0" smtClean="0"/>
              <a:t>UBF (7 chapters)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Self-support: M</a:t>
            </a:r>
            <a:r>
              <a:rPr lang="en-US" sz="3200" dirty="0"/>
              <a:t>. Peter &amp; Deborah Lee (Thailand), Do-</a:t>
            </a:r>
            <a:r>
              <a:rPr lang="en-US" sz="3200" dirty="0" err="1"/>
              <a:t>Yoel</a:t>
            </a:r>
            <a:r>
              <a:rPr lang="en-US" sz="3200" dirty="0"/>
              <a:t> Lee (Cambodia)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Joseph </a:t>
            </a:r>
            <a:r>
              <a:rPr lang="en-US" sz="3200" dirty="0"/>
              <a:t>Song (China), Marie Kim, Anna Lee, </a:t>
            </a:r>
            <a:r>
              <a:rPr lang="en-US" sz="3200" dirty="0" err="1"/>
              <a:t>Hengky</a:t>
            </a:r>
            <a:r>
              <a:rPr lang="en-US" sz="3200" dirty="0"/>
              <a:t> (Indonesia) </a:t>
            </a:r>
            <a:r>
              <a:rPr lang="en-US" sz="3200" dirty="0" smtClean="0"/>
              <a:t>to overcome </a:t>
            </a:r>
            <a:r>
              <a:rPr lang="en-US" sz="3200" dirty="0"/>
              <a:t>cancer.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1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MIDDLE EAST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9677400" cy="838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P.t</a:t>
            </a:r>
            <a:r>
              <a:rPr lang="en-US" sz="3200" dirty="0" smtClean="0"/>
              <a:t> </a:t>
            </a:r>
            <a:r>
              <a:rPr lang="en-US" sz="3200" dirty="0"/>
              <a:t>&amp; </a:t>
            </a:r>
            <a:r>
              <a:rPr lang="en-US" sz="3200" dirty="0" smtClean="0"/>
              <a:t>R. </a:t>
            </a:r>
            <a:r>
              <a:rPr lang="en-US" sz="2800" dirty="0" smtClean="0"/>
              <a:t>L.</a:t>
            </a:r>
            <a:r>
              <a:rPr lang="en-US" sz="3200" dirty="0" smtClean="0"/>
              <a:t> </a:t>
            </a:r>
            <a:r>
              <a:rPr lang="en-US" sz="3200" dirty="0"/>
              <a:t>(Turkey)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&amp;  </a:t>
            </a:r>
            <a:r>
              <a:rPr lang="en-US" sz="3200" dirty="0"/>
              <a:t>P. </a:t>
            </a:r>
            <a:r>
              <a:rPr lang="en-US" sz="3200" dirty="0" smtClean="0"/>
              <a:t>M. V. </a:t>
            </a:r>
            <a:r>
              <a:rPr lang="en-US" sz="3200" dirty="0"/>
              <a:t>attended.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2027658"/>
            <a:ext cx="5562600" cy="48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9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76200"/>
            <a:ext cx="8763000" cy="91439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ME Prayer Topics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9144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Raise </a:t>
            </a:r>
            <a:r>
              <a:rPr lang="en-US" sz="3200" dirty="0"/>
              <a:t>disciples among students with Christian </a:t>
            </a:r>
            <a:r>
              <a:rPr lang="en-US" sz="3200" dirty="0" smtClean="0"/>
              <a:t>background</a:t>
            </a:r>
            <a:br>
              <a:rPr lang="en-US" sz="3200" dirty="0" smtClean="0"/>
            </a:b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N. Y. </a:t>
            </a:r>
            <a:r>
              <a:rPr lang="en-US" sz="3200" dirty="0"/>
              <a:t>(Libya</a:t>
            </a:r>
            <a:r>
              <a:rPr lang="en-US" sz="3200" dirty="0" smtClean="0"/>
              <a:t>) - protection </a:t>
            </a:r>
            <a:r>
              <a:rPr lang="en-US" sz="3200" dirty="0"/>
              <a:t>and ministry in the midst of civil </a:t>
            </a:r>
            <a:r>
              <a:rPr lang="en-US" sz="3200" dirty="0" smtClean="0"/>
              <a:t>war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Joseph </a:t>
            </a:r>
            <a:r>
              <a:rPr lang="en-US" sz="3200" dirty="0"/>
              <a:t>Kim (Qatar</a:t>
            </a:r>
            <a:r>
              <a:rPr lang="en-US" sz="3200" dirty="0" smtClean="0"/>
              <a:t>) - to </a:t>
            </a:r>
            <a:r>
              <a:rPr lang="en-US" sz="3200" dirty="0"/>
              <a:t>successfully complete ongoing construction project by </a:t>
            </a:r>
            <a:r>
              <a:rPr lang="en-US" sz="3200" dirty="0" smtClean="0"/>
              <a:t>June 2015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B.-S. </a:t>
            </a:r>
            <a:r>
              <a:rPr lang="en-US" sz="3200" dirty="0"/>
              <a:t>&amp; </a:t>
            </a:r>
            <a:r>
              <a:rPr lang="en-US" sz="3200" dirty="0" smtClean="0"/>
              <a:t>R. P. </a:t>
            </a:r>
            <a:r>
              <a:rPr lang="en-US" sz="3200" dirty="0" smtClean="0"/>
              <a:t>(KSA)- self-support</a:t>
            </a:r>
            <a:r>
              <a:rPr lang="en-US" sz="3200" dirty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050" dirty="0"/>
          </a:p>
          <a:p>
            <a:r>
              <a:rPr lang="en-US" sz="3200" dirty="0">
                <a:solidFill>
                  <a:schemeClr val="tx2"/>
                </a:solidFill>
              </a:rPr>
              <a:t>3. </a:t>
            </a:r>
            <a:r>
              <a:rPr lang="en-US" sz="3200" dirty="0" smtClean="0"/>
              <a:t>P. K. </a:t>
            </a:r>
            <a:r>
              <a:rPr lang="en-US" sz="3200" dirty="0"/>
              <a:t>(Pakistan</a:t>
            </a:r>
            <a:r>
              <a:rPr lang="en-US" sz="3200" dirty="0" smtClean="0"/>
              <a:t>) - ministry </a:t>
            </a:r>
            <a:r>
              <a:rPr lang="en-US" sz="3200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4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Latin America ISBCs </a:t>
            </a:r>
            <a:r>
              <a:rPr lang="en-US" dirty="0" smtClean="0"/>
              <a:t>2015: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8915400" cy="5244362"/>
          </a:xfrm>
        </p:spPr>
        <p:txBody>
          <a:bodyPr>
            <a:no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3200" dirty="0" smtClean="0"/>
              <a:t>Southern </a:t>
            </a:r>
            <a:r>
              <a:rPr lang="en-US" sz="3200" dirty="0" err="1" smtClean="0"/>
              <a:t>Latine</a:t>
            </a:r>
            <a:r>
              <a:rPr lang="en-US" sz="3200" dirty="0" smtClean="0"/>
              <a:t> America </a:t>
            </a:r>
            <a:r>
              <a:rPr lang="en-US" sz="3200" dirty="0"/>
              <a:t>Region (Jan. 15-18 in Argentina</a:t>
            </a:r>
            <a:r>
              <a:rPr lang="en-US" sz="3200" dirty="0" smtClean="0"/>
              <a:t>) - 121 </a:t>
            </a:r>
            <a:r>
              <a:rPr lang="en-US" sz="3200" dirty="0"/>
              <a:t>from 7 countries attended.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  Missionaries </a:t>
            </a:r>
            <a:r>
              <a:rPr lang="en-US" sz="3200" dirty="0"/>
              <a:t>and native leaders showed </a:t>
            </a:r>
            <a:r>
              <a:rPr lang="en-US" sz="3200" dirty="0" smtClean="0"/>
              <a:t>unity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/>
              <a:t>and communication. Many </a:t>
            </a:r>
            <a:r>
              <a:rPr lang="en-US" sz="3200" dirty="0" smtClean="0"/>
              <a:t>native leaders and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/>
              <a:t>Bible students saved money for months to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attend </a:t>
            </a:r>
            <a:r>
              <a:rPr lang="en-US" sz="3200" dirty="0"/>
              <a:t>the conference.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8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Latin America ISBCs </a:t>
            </a:r>
            <a:r>
              <a:rPr lang="en-US" dirty="0" smtClean="0"/>
              <a:t>2015: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372600" cy="5244362"/>
          </a:xfrm>
        </p:spPr>
        <p:txBody>
          <a:bodyPr>
            <a:no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/>
              <a:t> Mexico </a:t>
            </a:r>
            <a:r>
              <a:rPr lang="en-US" sz="3200" dirty="0"/>
              <a:t>Region (April 3-5 in Mexico City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/>
              <a:t> Central </a:t>
            </a:r>
            <a:r>
              <a:rPr lang="en-US" sz="3200" dirty="0"/>
              <a:t>America Region (April 3-5 in Guatemala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smtClean="0"/>
              <a:t>Northern </a:t>
            </a:r>
            <a:r>
              <a:rPr lang="en-US" sz="3200" dirty="0"/>
              <a:t>L.A. Region (August 20-23 in </a:t>
            </a:r>
            <a:r>
              <a:rPr lang="en-US" sz="3200" dirty="0" smtClean="0"/>
              <a:t> Venezuela) - pray </a:t>
            </a:r>
            <a:r>
              <a:rPr lang="en-US" sz="3200" dirty="0"/>
              <a:t>for stability of Venezuela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3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762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Oceania SBC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763000" cy="5105400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6700" dirty="0"/>
              <a:t>Held an SBC in 2014 (Missionaries conference and SBC in alternate years</a:t>
            </a:r>
            <a:r>
              <a:rPr lang="en-US" sz="6700" dirty="0" smtClean="0"/>
              <a:t>).</a:t>
            </a:r>
            <a:br>
              <a:rPr lang="en-US" sz="6700" dirty="0" smtClean="0"/>
            </a:br>
            <a:endParaRPr lang="en-US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6700" dirty="0" smtClean="0"/>
              <a:t>Raised 2nd-gens</a:t>
            </a:r>
            <a:r>
              <a:rPr lang="en-US" sz="6700" dirty="0"/>
              <a:t>, native leaders as </a:t>
            </a:r>
            <a:r>
              <a:rPr lang="en-US" sz="6700" dirty="0" smtClean="0"/>
              <a:t>messengers </a:t>
            </a:r>
            <a:br>
              <a:rPr lang="en-US" sz="6700" dirty="0" smtClean="0"/>
            </a:br>
            <a:endParaRPr lang="en-US" sz="3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6700" dirty="0" smtClean="0"/>
              <a:t>25 </a:t>
            </a:r>
            <a:r>
              <a:rPr lang="en-US" sz="6700" dirty="0"/>
              <a:t>college students and graduates </a:t>
            </a:r>
            <a:r>
              <a:rPr lang="en-US" sz="6700" dirty="0" smtClean="0"/>
              <a:t>attended</a:t>
            </a:r>
          </a:p>
          <a:p>
            <a:pPr lvl="0"/>
            <a:endParaRPr lang="en-US" sz="2100" dirty="0" smtClean="0"/>
          </a:p>
          <a:p>
            <a:pPr lvl="0"/>
            <a:r>
              <a:rPr lang="en-US" sz="8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Prayer </a:t>
            </a:r>
            <a:r>
              <a:rPr lang="en-US" sz="8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Topic: </a:t>
            </a:r>
            <a:r>
              <a:rPr lang="en-US" sz="8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8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4488" lvl="0" indent="-344488">
              <a:buFont typeface="Arial" panose="020B0604020202020204" pitchFamily="34" charset="0"/>
              <a:buChar char="•"/>
            </a:pPr>
            <a:r>
              <a:rPr lang="en-US" sz="8000" dirty="0" smtClean="0"/>
              <a:t>Raise native leaders’ house churches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1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Africa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04800" y="1798983"/>
            <a:ext cx="977347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7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Africa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763000" cy="51054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/>
              <a:t>38 missionaries and 24 native leaders attended.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Mss</a:t>
            </a:r>
            <a:r>
              <a:rPr lang="en-US" sz="4000" dirty="0"/>
              <a:t>. Andrew &amp; Hope Kim, Faith Lee are in Egypt.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3886200" cy="27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91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1171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Swaziland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90500"/>
            <a:ext cx="8038137" cy="685800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5867400" y="2819400"/>
            <a:ext cx="2305878" cy="2209800"/>
          </a:xfrm>
          <a:prstGeom prst="donut">
            <a:avLst>
              <a:gd name="adj" fmla="val 50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4240789">
            <a:off x="5237426" y="1775741"/>
            <a:ext cx="2238502" cy="439178"/>
          </a:xfrm>
          <a:prstGeom prst="rightArrow">
            <a:avLst>
              <a:gd name="adj1" fmla="val 5326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999" y="0"/>
            <a:ext cx="8038137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Dr. Samuel </a:t>
            </a:r>
            <a:r>
              <a:rPr lang="en-US" sz="2800" b="1" dirty="0" err="1" smtClean="0">
                <a:solidFill>
                  <a:srgbClr val="FF0000"/>
                </a:solidFill>
              </a:rPr>
              <a:t>Yoo</a:t>
            </a:r>
            <a:r>
              <a:rPr lang="en-US" sz="2800" b="1" dirty="0" smtClean="0">
                <a:solidFill>
                  <a:srgbClr val="FF0000"/>
                </a:solidFill>
              </a:rPr>
              <a:t>(Uganda) went to Swaziland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7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Rosa </a:t>
            </a:r>
            <a:r>
              <a:rPr lang="en-US" sz="3200" dirty="0"/>
              <a:t>Yoon (Korea) and Mark/John/Yoon (Kenya, 2</a:t>
            </a:r>
            <a:r>
              <a:rPr lang="en-US" sz="3200" baseline="30000" dirty="0"/>
              <a:t>nd</a:t>
            </a:r>
            <a:r>
              <a:rPr lang="en-US" sz="3200" dirty="0"/>
              <a:t>-gens) served 18 2</a:t>
            </a:r>
            <a:r>
              <a:rPr lang="en-US" sz="3200" baseline="30000" dirty="0"/>
              <a:t>nd</a:t>
            </a:r>
            <a:r>
              <a:rPr lang="en-US" sz="3200" dirty="0"/>
              <a:t>-gens. 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383" y="1524000"/>
            <a:ext cx="8940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6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28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Ordination of David &amp; Abigail Lu </a:t>
            </a:r>
            <a:br>
              <a:rPr lang="en-US" sz="4000" dirty="0" smtClean="0"/>
            </a:br>
            <a:r>
              <a:rPr lang="en-US" sz="4000" dirty="0" smtClean="0"/>
              <a:t>(Uganda) as UBF missionaries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199" y="1371600"/>
            <a:ext cx="839893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87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7239000" cy="68579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Africa Prayer Topics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Raise Egypt UBF as missionary base for the Arab countries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9200" y="2362200"/>
            <a:ext cx="6705600" cy="47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7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2638</TotalTime>
  <Words>912</Words>
  <Application>Microsoft Macintosh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2015 Continental Directors  Conferences Report   (Dec., 2014 – Jan., 2015)  by Pastor Abraham Kim </vt:lpstr>
      <vt:lpstr>Oceania SBC</vt:lpstr>
      <vt:lpstr>Oceania SBC</vt:lpstr>
      <vt:lpstr>Africa</vt:lpstr>
      <vt:lpstr>Africa</vt:lpstr>
      <vt:lpstr>Swaziland</vt:lpstr>
      <vt:lpstr>Slide 7</vt:lpstr>
      <vt:lpstr>Ordination of David &amp; Abigail Lu  (Uganda) as UBF missionaries</vt:lpstr>
      <vt:lpstr>Africa Prayer Topics</vt:lpstr>
      <vt:lpstr>2. South Sudan:</vt:lpstr>
      <vt:lpstr>3. Dr. Samuel Yoo</vt:lpstr>
      <vt:lpstr>Europe</vt:lpstr>
      <vt:lpstr>Europe</vt:lpstr>
      <vt:lpstr>Europe Prayer Topics</vt:lpstr>
      <vt:lpstr>CIS</vt:lpstr>
      <vt:lpstr>CIS</vt:lpstr>
      <vt:lpstr>CIS</vt:lpstr>
      <vt:lpstr>CIS Prayer Topics</vt:lpstr>
      <vt:lpstr>ASIA</vt:lpstr>
      <vt:lpstr>ASIA</vt:lpstr>
      <vt:lpstr>ASIA</vt:lpstr>
      <vt:lpstr>ASIA Prayer Topics</vt:lpstr>
      <vt:lpstr>MIDDLE EAST</vt:lpstr>
      <vt:lpstr>ME Prayer Topics</vt:lpstr>
      <vt:lpstr>Latin America ISBCs 2015:</vt:lpstr>
      <vt:lpstr>Latin America ISBCs 2015: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New Year’s Message   THE GOSPEL: GOD’S GLORY IN THE FACE OF CHRIST   by Pastor Abraham Kim</dc:title>
  <dc:creator>Paul Shin</dc:creator>
  <cp:lastModifiedBy>Deborah Lim</cp:lastModifiedBy>
  <cp:revision>435</cp:revision>
  <cp:lastPrinted>2014-11-30T16:08:09Z</cp:lastPrinted>
  <dcterms:created xsi:type="dcterms:W3CDTF">2015-02-02T16:27:50Z</dcterms:created>
  <dcterms:modified xsi:type="dcterms:W3CDTF">2015-02-02T16:30:39Z</dcterms:modified>
</cp:coreProperties>
</file>